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6" r:id="rId5"/>
    <p:sldId id="267" r:id="rId6"/>
    <p:sldId id="268" r:id="rId7"/>
    <p:sldId id="269" r:id="rId8"/>
    <p:sldId id="281" r:id="rId9"/>
    <p:sldId id="270" r:id="rId10"/>
    <p:sldId id="282" r:id="rId11"/>
    <p:sldId id="272" r:id="rId12"/>
    <p:sldId id="274" r:id="rId13"/>
    <p:sldId id="286" r:id="rId14"/>
    <p:sldId id="279" r:id="rId15"/>
    <p:sldId id="284" r:id="rId16"/>
    <p:sldId id="271" r:id="rId17"/>
    <p:sldId id="275" r:id="rId18"/>
    <p:sldId id="276" r:id="rId19"/>
    <p:sldId id="280" r:id="rId20"/>
    <p:sldId id="285" r:id="rId21"/>
    <p:sldId id="28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0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7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859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5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48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95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6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7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0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3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3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7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42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0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BBF8A-A3D8-43AB-ABEA-CB8E9B4D731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9F29E2-FE54-49D0-92D1-FBAEA4DB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7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Современные образовательные технологии: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к</a:t>
            </a:r>
            <a:r>
              <a:rPr lang="ru-RU" dirty="0" smtClean="0">
                <a:solidFill>
                  <a:srgbClr val="C00000"/>
                </a:solidFill>
              </a:rPr>
              <a:t>ейс -метод на уроках химии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 smtClean="0"/>
              <a:t>УЧИТЕЛЬ ХИМИИ И БИОЛОГИИ  </a:t>
            </a:r>
          </a:p>
          <a:p>
            <a:pPr algn="ctr"/>
            <a:r>
              <a:rPr lang="ru-RU" sz="8000" b="1" dirty="0" smtClean="0"/>
              <a:t>КРАСИЛЬНИКОВА </a:t>
            </a:r>
            <a:r>
              <a:rPr lang="ru-RU" sz="8000" b="1" dirty="0"/>
              <a:t>СВЕТЛАНА ЮРЬЕВНА</a:t>
            </a:r>
          </a:p>
          <a:p>
            <a:pPr algn="ctr"/>
            <a:r>
              <a:rPr lang="ru-RU" sz="8000" b="1" dirty="0" smtClean="0"/>
              <a:t>МБОУ ВСОШ№9 ИМЕНИ В.И. САГАЙДЫ</a:t>
            </a:r>
          </a:p>
          <a:p>
            <a:pPr algn="ctr"/>
            <a:r>
              <a:rPr lang="ru-RU" sz="8000" b="1" dirty="0" err="1" smtClean="0"/>
              <a:t>Егорлыкского</a:t>
            </a:r>
            <a:r>
              <a:rPr lang="ru-RU" sz="8000" b="1" dirty="0" smtClean="0"/>
              <a:t> района Ростовской области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19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287" y="624110"/>
            <a:ext cx="9690326" cy="12808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 таблице растворимости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определите,</a:t>
            </a:r>
            <a:b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какие вещества могли выпасть в осадок.</a:t>
            </a:r>
            <a:b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Сделайте вывод, что содержит почва хутора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Войнов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086" y="2170452"/>
            <a:ext cx="10471531" cy="4549661"/>
          </a:xfrm>
        </p:spPr>
      </p:pic>
    </p:spTree>
    <p:extLst>
      <p:ext uri="{BB962C8B-B14F-4D97-AF65-F5344CB8AC3E}">
        <p14:creationId xmlns:p14="http://schemas.microsoft.com/office/powerpoint/2010/main" val="300930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086" y="2133600"/>
            <a:ext cx="5799990" cy="3777622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/>
              <a:t>Группа1</a:t>
            </a:r>
            <a:endParaRPr lang="ru-RU" sz="2400" b="1" dirty="0"/>
          </a:p>
          <a:p>
            <a:r>
              <a:rPr lang="ru-RU" sz="2400" b="1" dirty="0" smtClean="0"/>
              <a:t>Известно, что почвы юга Ростовской области, где мы с вами проживаем, солонцеватые каштановые.</a:t>
            </a:r>
          </a:p>
          <a:p>
            <a:r>
              <a:rPr lang="ru-RU" sz="2400" b="1" dirty="0" smtClean="0"/>
              <a:t>Из предложенного методического материала определите, что вызывает засоление почв.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3076" y="2126222"/>
            <a:ext cx="5143781" cy="3777622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/>
              <a:t>Группа 2</a:t>
            </a:r>
            <a:endParaRPr lang="ru-RU" sz="2400" b="1" dirty="0"/>
          </a:p>
          <a:p>
            <a:r>
              <a:rPr lang="ru-RU" sz="2400" b="1" dirty="0" smtClean="0"/>
              <a:t>Известно, что в  Войновском сельском поселении развито фермерское хозяйство. На полях которых произрастают различные сельскохозяйственные культуры.</a:t>
            </a:r>
          </a:p>
          <a:p>
            <a:r>
              <a:rPr lang="ru-RU" sz="2400" b="1" dirty="0" smtClean="0"/>
              <a:t>Из предложенного методического материала определите, какие меры предпринимают фермеры для борьбы с засолением почв.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607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 ответы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Причины засоления почв юга Ростовской области:</a:t>
            </a:r>
          </a:p>
          <a:p>
            <a:r>
              <a:rPr lang="ru-RU" sz="2400" b="1" dirty="0" smtClean="0"/>
              <a:t>Редкие осадки</a:t>
            </a:r>
          </a:p>
          <a:p>
            <a:r>
              <a:rPr lang="ru-RU" sz="2400" b="1" dirty="0" smtClean="0"/>
              <a:t>Высокие температуры</a:t>
            </a:r>
          </a:p>
          <a:p>
            <a:r>
              <a:rPr lang="ru-RU" sz="2400" b="1" dirty="0" smtClean="0"/>
              <a:t>Грунтовые, сильно </a:t>
            </a:r>
            <a:r>
              <a:rPr lang="ru-RU" sz="2400" b="1" dirty="0" err="1" smtClean="0"/>
              <a:t>минерализированные</a:t>
            </a:r>
            <a:r>
              <a:rPr lang="ru-RU" sz="2400" b="1" dirty="0" smtClean="0"/>
              <a:t> воды близко залегают к верхним слоям почвы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Борьба с засолением:</a:t>
            </a:r>
          </a:p>
          <a:p>
            <a:r>
              <a:rPr lang="ru-RU" sz="2400" b="1" dirty="0" smtClean="0"/>
              <a:t>Гипсование почв</a:t>
            </a:r>
          </a:p>
          <a:p>
            <a:r>
              <a:rPr lang="ru-RU" sz="2400" b="1" dirty="0" smtClean="0"/>
              <a:t>Обогащение органическими удобрениями</a:t>
            </a:r>
          </a:p>
          <a:p>
            <a:r>
              <a:rPr lang="ru-RU" sz="2400" b="1" dirty="0" smtClean="0"/>
              <a:t>Посадка </a:t>
            </a:r>
            <a:r>
              <a:rPr lang="ru-RU" sz="2400" b="1" dirty="0" err="1" smtClean="0"/>
              <a:t>сидератов</a:t>
            </a:r>
            <a:r>
              <a:rPr lang="ru-RU" sz="2400" b="1" dirty="0" smtClean="0"/>
              <a:t>, для х. </a:t>
            </a:r>
            <a:r>
              <a:rPr lang="ru-RU" sz="2400" b="1" dirty="0" err="1" smtClean="0"/>
              <a:t>Войнов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Егорыкского</a:t>
            </a:r>
            <a:r>
              <a:rPr lang="ru-RU" sz="2400" b="1" dirty="0" smtClean="0"/>
              <a:t> района-</a:t>
            </a:r>
            <a:r>
              <a:rPr lang="ru-RU" sz="2400" b="1" dirty="0" err="1" smtClean="0"/>
              <a:t>сорго,горчица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011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030" y="624110"/>
            <a:ext cx="9443582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Фермерские поля Войновского сельского поселения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44914" y="2133600"/>
            <a:ext cx="4958162" cy="3777622"/>
          </a:xfrm>
        </p:spPr>
        <p:txBody>
          <a:bodyPr>
            <a:noAutofit/>
          </a:bodyPr>
          <a:lstStyle/>
          <a:p>
            <a:r>
              <a:rPr lang="ru-RU" sz="2400" b="1" dirty="0" err="1"/>
              <a:t>Сидераты</a:t>
            </a:r>
            <a:r>
              <a:rPr lang="ru-RU" sz="2400" b="1" dirty="0"/>
              <a:t> – это вид растений, которые выращиваются с целью их последующей заделки в землю. Делается это для того, чтобы улучшить структуру почвы, обогатить ее азотом и другими питательными веществами.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425339"/>
            <a:ext cx="4313238" cy="3178897"/>
          </a:xfrm>
        </p:spPr>
      </p:pic>
    </p:spTree>
    <p:extLst>
      <p:ext uri="{BB962C8B-B14F-4D97-AF65-F5344CB8AC3E}">
        <p14:creationId xmlns:p14="http://schemas.microsoft.com/office/powerpoint/2010/main" val="252531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Решение проблемных ситуаций способствует развитию навыков исследовательской деятельности, приобретению учащимися навыков самостоятельного поиска ответов на поставленные вопросы, самостоятельное решение проблемных ситуаций, умений анализировать факты, обобщать и делать логические выводы.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51429" y="2133600"/>
            <a:ext cx="5451647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b="1" dirty="0" smtClean="0"/>
              <a:t>Самостоятельно </a:t>
            </a:r>
            <a:r>
              <a:rPr lang="ru-RU" sz="2400" b="1" dirty="0"/>
              <a:t>найденный ответ - маленькая победа ребенка в познании сложного мира природы, придающая уверенность в своих возможностях, создающая положительные эмоции, устраняющая неосознанное сопротивление процессу обучения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2397324"/>
            <a:ext cx="4799013" cy="3742498"/>
          </a:xfrm>
        </p:spPr>
      </p:pic>
    </p:spTree>
    <p:extLst>
      <p:ext uri="{BB962C8B-B14F-4D97-AF65-F5344CB8AC3E}">
        <p14:creationId xmlns:p14="http://schemas.microsoft.com/office/powerpoint/2010/main" val="147701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ВПР ХИМИЯ 11 </a:t>
            </a:r>
            <a:r>
              <a:rPr lang="ru-RU" b="1" dirty="0" smtClean="0">
                <a:solidFill>
                  <a:srgbClr val="0070C0"/>
                </a:solidFill>
              </a:rPr>
              <a:t>класс, март 2021год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задание </a:t>
            </a:r>
            <a:r>
              <a:rPr lang="ru-RU" b="1" dirty="0" smtClean="0">
                <a:solidFill>
                  <a:srgbClr val="0070C0"/>
                </a:solidFill>
              </a:rPr>
              <a:t>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771" y="1770743"/>
            <a:ext cx="9768115" cy="4833257"/>
          </a:xfrm>
        </p:spPr>
      </p:pic>
    </p:spTree>
    <p:extLst>
      <p:ext uri="{BB962C8B-B14F-4D97-AF65-F5344CB8AC3E}">
        <p14:creationId xmlns:p14="http://schemas.microsoft.com/office/powerpoint/2010/main" val="4073146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ВПР ХИМИЯ 11 класс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задание 8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/>
              <a:t>В исследованной воде из ближнего родника были обнаружены следующие катионы металлов: Al3+, Fe2+, </a:t>
            </a:r>
            <a:r>
              <a:rPr lang="en-US" sz="2000" b="1" dirty="0">
                <a:solidFill>
                  <a:srgbClr val="0070C0"/>
                </a:solidFill>
              </a:rPr>
              <a:t>B</a:t>
            </a:r>
            <a:r>
              <a:rPr lang="en-US" sz="2000" b="1" dirty="0" smtClean="0">
                <a:solidFill>
                  <a:srgbClr val="0070C0"/>
                </a:solidFill>
              </a:rPr>
              <a:t>a</a:t>
            </a:r>
            <a:r>
              <a:rPr lang="ru-RU" sz="2000" b="1" dirty="0" smtClean="0">
                <a:solidFill>
                  <a:srgbClr val="0070C0"/>
                </a:solidFill>
              </a:rPr>
              <a:t>2</a:t>
            </a:r>
            <a:r>
              <a:rPr lang="ru-RU" sz="2000" b="1" dirty="0">
                <a:solidFill>
                  <a:srgbClr val="0070C0"/>
                </a:solidFill>
              </a:rPr>
              <a:t>+</a:t>
            </a:r>
            <a:r>
              <a:rPr lang="ru-RU" sz="2000" b="1" dirty="0"/>
              <a:t>. Для проведения качественного анализа к этой воде добавили раствор </a:t>
            </a:r>
            <a:r>
              <a:rPr lang="ru-RU" sz="2000" b="1" dirty="0">
                <a:solidFill>
                  <a:srgbClr val="0070C0"/>
                </a:solidFill>
              </a:rPr>
              <a:t>H2SO4.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1</a:t>
            </a:r>
            <a:r>
              <a:rPr lang="ru-RU" sz="2000" b="1" dirty="0"/>
              <a:t>. Какое изменение в растворе можно наблюдать при проведении данного опыта </a:t>
            </a:r>
            <a:r>
              <a:rPr lang="ru-RU" sz="2000" b="1" dirty="0" smtClean="0"/>
              <a:t>? </a:t>
            </a:r>
            <a:endParaRPr lang="ru-RU" sz="2000" b="1" dirty="0"/>
          </a:p>
          <a:p>
            <a:r>
              <a:rPr lang="ru-RU" sz="2000" b="1" dirty="0"/>
              <a:t> </a:t>
            </a:r>
            <a:r>
              <a:rPr lang="ru-RU" sz="2000" b="1" dirty="0" smtClean="0"/>
              <a:t>Ответ</a:t>
            </a:r>
            <a:r>
              <a:rPr lang="ru-RU" sz="2000" b="1" dirty="0"/>
              <a:t>: </a:t>
            </a:r>
            <a:r>
              <a:rPr lang="ru-RU" sz="2000" b="1" dirty="0" smtClean="0"/>
              <a:t>выпадение </a:t>
            </a:r>
            <a:r>
              <a:rPr lang="ru-RU" sz="2000" b="1" dirty="0"/>
              <a:t>плотного белого осадка нерастворимой соли 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r>
              <a:rPr lang="ru-RU" sz="2000" b="1" dirty="0"/>
              <a:t> </a:t>
            </a:r>
            <a:r>
              <a:rPr lang="ru-RU" sz="2000" b="1" dirty="0" smtClean="0"/>
              <a:t>2</a:t>
            </a:r>
            <a:r>
              <a:rPr lang="ru-RU" sz="2000" b="1" dirty="0"/>
              <a:t>. Запишите сокращённое ионное уравнение произошедшей химической реакции. </a:t>
            </a:r>
          </a:p>
          <a:p>
            <a:r>
              <a:rPr lang="ru-RU" sz="2000" b="1" dirty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Ответ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Ba</a:t>
            </a:r>
            <a:r>
              <a:rPr lang="ru-RU" sz="2000" b="1" dirty="0" smtClean="0">
                <a:solidFill>
                  <a:srgbClr val="0070C0"/>
                </a:solidFill>
              </a:rPr>
              <a:t>2+</a:t>
            </a:r>
            <a:r>
              <a:rPr lang="en-US" sz="2000" b="1" dirty="0" smtClean="0">
                <a:solidFill>
                  <a:srgbClr val="0070C0"/>
                </a:solidFill>
              </a:rPr>
              <a:t> +</a:t>
            </a:r>
            <a:r>
              <a:rPr lang="ru-RU" sz="2000" b="1" dirty="0" smtClean="0">
                <a:solidFill>
                  <a:srgbClr val="0070C0"/>
                </a:solidFill>
              </a:rPr>
              <a:t>SO4</a:t>
            </a:r>
            <a:r>
              <a:rPr lang="en-US" sz="2000" b="1" dirty="0" smtClean="0">
                <a:solidFill>
                  <a:srgbClr val="0070C0"/>
                </a:solidFill>
              </a:rPr>
              <a:t>2-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=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BaSO4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ОГЭ химия 9 класс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1771" y="1451429"/>
            <a:ext cx="10212841" cy="5007428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sz="2900" b="1" dirty="0"/>
              <a:t>Задание 24 </a:t>
            </a:r>
            <a:r>
              <a:rPr lang="ru-RU" sz="2900" b="1" dirty="0" smtClean="0"/>
              <a:t>.Ознакомьтесь </a:t>
            </a:r>
            <a:r>
              <a:rPr lang="ru-RU" sz="2900" b="1" dirty="0"/>
              <a:t>с инструкцией по выполнению задания 24, прилагаемой к заданиям КИМ.</a:t>
            </a:r>
          </a:p>
          <a:p>
            <a:pPr>
              <a:lnSpc>
                <a:spcPct val="120000"/>
              </a:lnSpc>
            </a:pPr>
            <a:r>
              <a:rPr lang="ru-RU" sz="2900" b="1" dirty="0"/>
              <a:t>Подготовьте лабораторное оборудование, необходимое для проведения эксперимента. Проведите химические реакции между </a:t>
            </a:r>
            <a:r>
              <a:rPr lang="ru-RU" sz="2900" b="1" dirty="0">
                <a:solidFill>
                  <a:srgbClr val="C00000"/>
                </a:solidFill>
              </a:rPr>
              <a:t>сульфатом меди(II)</a:t>
            </a:r>
            <a:r>
              <a:rPr lang="ru-RU" sz="2900" b="1" dirty="0"/>
              <a:t> и выбранными веществами в соответствии с составленными уравнениями реакции, соблюдая правила техники безопасности, приведённые в инструкции к заданию. Опишите изменения, происходящие с веществами в ходе проведённых реакций.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 smtClean="0"/>
              <a:t>Дан </a:t>
            </a:r>
            <a:r>
              <a:rPr lang="ru-RU" sz="2900" dirty="0"/>
              <a:t>раствор </a:t>
            </a:r>
            <a:r>
              <a:rPr lang="ru-RU" sz="2900" b="1" dirty="0">
                <a:solidFill>
                  <a:srgbClr val="C00000"/>
                </a:solidFill>
              </a:rPr>
              <a:t>сульфата меди(II), </a:t>
            </a:r>
            <a:r>
              <a:rPr lang="ru-RU" sz="2900" b="1" dirty="0"/>
              <a:t>а также набор следующих реактивов: водные растворы гидроксида калия, хлорида калия, </a:t>
            </a:r>
            <a:r>
              <a:rPr lang="ru-RU" sz="2900" b="1" dirty="0">
                <a:solidFill>
                  <a:srgbClr val="C00000"/>
                </a:solidFill>
              </a:rPr>
              <a:t>нитрата бария</a:t>
            </a:r>
            <a:r>
              <a:rPr lang="ru-RU" sz="2900" b="1" dirty="0"/>
              <a:t>, бромида калия и ацетата калия</a:t>
            </a:r>
            <a:r>
              <a:rPr lang="ru-RU" sz="2900" b="1" dirty="0" smtClean="0"/>
              <a:t>.</a:t>
            </a:r>
            <a:endParaRPr lang="ru-RU" sz="2900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 err="1" smtClean="0"/>
              <a:t>Решение.В</a:t>
            </a:r>
            <a:r>
              <a:rPr lang="ru-RU" sz="2900" dirty="0" smtClean="0"/>
              <a:t> </a:t>
            </a:r>
            <a:r>
              <a:rPr lang="ru-RU" sz="2900" dirty="0"/>
              <a:t>результате реакции ионного обмена наблюдается </a:t>
            </a:r>
            <a:r>
              <a:rPr lang="ru-RU" sz="2900" b="1" dirty="0"/>
              <a:t>выпадение плотного белого осадка нерастворимой соли </a:t>
            </a:r>
            <a:r>
              <a:rPr lang="ru-RU" sz="2900" dirty="0" smtClean="0"/>
              <a:t>( </a:t>
            </a:r>
            <a:r>
              <a:rPr lang="ru-RU" sz="2900" dirty="0"/>
              <a:t>пропадание голубой окраски раствора</a:t>
            </a:r>
            <a:r>
              <a:rPr lang="ru-RU" sz="2900" dirty="0" smtClean="0"/>
              <a:t>)</a:t>
            </a:r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PISA –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Programme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for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International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Student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Assessment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(Международная программа по оценке образовательных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достижений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учащихся)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оценивает </a:t>
            </a:r>
            <a:r>
              <a:rPr lang="ru-RU" sz="2800" b="1" dirty="0"/>
              <a:t>способности 15-летних учащихся использовать приобретенные в школе знания и опыт для широкого диапазона жизненных задач в различных сферах человеческой деятельности, общения и социальных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2085442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658" y="580572"/>
            <a:ext cx="115243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Определите </a:t>
            </a:r>
            <a:r>
              <a:rPr lang="ru-RU" sz="2400" b="1" dirty="0"/>
              <a:t>молекулярную формулу «бариевой каши», </a:t>
            </a:r>
            <a:r>
              <a:rPr lang="ru-RU" sz="2400" dirty="0"/>
              <a:t>используемой медиками (ее дают пациентам перед просвечиванием желудка), если массовые доли элементов в ней составляют: </a:t>
            </a:r>
            <a:endParaRPr lang="en-US" sz="2400" dirty="0"/>
          </a:p>
          <a:p>
            <a:r>
              <a:rPr lang="en-US" sz="2400" dirty="0"/>
              <a:t>       </a:t>
            </a:r>
            <a:r>
              <a:rPr lang="ru-RU" sz="2400" dirty="0"/>
              <a:t>58,79% (</a:t>
            </a:r>
            <a:r>
              <a:rPr lang="ru-RU" sz="2400" dirty="0" err="1"/>
              <a:t>Ва</a:t>
            </a:r>
            <a:r>
              <a:rPr lang="ru-RU" sz="2400" dirty="0"/>
              <a:t>), 13,73% (S), 27,46% (О).</a:t>
            </a:r>
          </a:p>
          <a:p>
            <a:r>
              <a:rPr lang="ru-RU" sz="2400" dirty="0"/>
              <a:t>Ответ. </a:t>
            </a:r>
            <a:r>
              <a:rPr lang="ru-RU" sz="2400" dirty="0" smtClean="0"/>
              <a:t>ВаSO4</a:t>
            </a:r>
          </a:p>
          <a:p>
            <a:endParaRPr lang="ru-RU" sz="2400" dirty="0"/>
          </a:p>
          <a:p>
            <a:r>
              <a:rPr lang="ru-RU" sz="2400" dirty="0"/>
              <a:t>3. Представьте, что вы врач. К вам пришел пациент, который прочитал о том, что </a:t>
            </a:r>
            <a:r>
              <a:rPr lang="ru-RU" sz="2400" b="1" dirty="0"/>
              <a:t>соединения бария ядовиты</a:t>
            </a:r>
            <a:r>
              <a:rPr lang="ru-RU" sz="2400" dirty="0"/>
              <a:t>. Он категорически отказывается принимать внутрь сульфат бария при рентгеновском исследовании желудка. Как объяснить пациенту, что прием сульфата бария безопасен?</a:t>
            </a:r>
          </a:p>
          <a:p>
            <a:r>
              <a:rPr lang="ru-RU" sz="2400" dirty="0"/>
              <a:t>Ответ. </a:t>
            </a:r>
            <a:r>
              <a:rPr lang="ru-RU" sz="2400" b="1" dirty="0"/>
              <a:t>Ядовиты соединения бария</a:t>
            </a:r>
            <a:r>
              <a:rPr lang="ru-RU" sz="2400" dirty="0"/>
              <a:t>, которые растворяются</a:t>
            </a:r>
            <a:r>
              <a:rPr lang="en-US" sz="2400" dirty="0"/>
              <a:t> </a:t>
            </a:r>
            <a:r>
              <a:rPr lang="ru-RU" sz="2400" dirty="0"/>
              <a:t>в воде с образованием ионов бария. Сульфат бария – нерастворимая соль сильной кислоты, эта соль не растворяется в сравнительно (с H2SO4) слабой соляной кислоте (желудочном соке).</a:t>
            </a:r>
          </a:p>
          <a:p>
            <a:r>
              <a:rPr lang="ru-RU" sz="2400" dirty="0" smtClean="0"/>
              <a:t>Другие </a:t>
            </a:r>
            <a:r>
              <a:rPr lang="ru-RU" sz="2400" dirty="0"/>
              <a:t>соли бария, например, хорошо растворимый </a:t>
            </a:r>
            <a:r>
              <a:rPr lang="ru-RU" sz="2400" b="1" dirty="0"/>
              <a:t>хлорид бария</a:t>
            </a:r>
            <a:r>
              <a:rPr lang="ru-RU" sz="2400" dirty="0"/>
              <a:t>, проявляют выраженную токсичность. </a:t>
            </a:r>
          </a:p>
        </p:txBody>
      </p:sp>
    </p:spTree>
    <p:extLst>
      <p:ext uri="{BB962C8B-B14F-4D97-AF65-F5344CB8AC3E}">
        <p14:creationId xmlns:p14="http://schemas.microsoft.com/office/powerpoint/2010/main" val="26513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 кейсов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57300"/>
            <a:ext cx="8915400" cy="46539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метод активного обучения на основе анализа реальных ситуаций</a:t>
            </a:r>
          </a:p>
          <a:p>
            <a:r>
              <a:rPr lang="ru-RU" sz="2400" b="1" dirty="0" smtClean="0"/>
              <a:t>Развивает умения анализировать ситуацию, выбирать оптимальный вариант для решения</a:t>
            </a:r>
          </a:p>
          <a:p>
            <a:r>
              <a:rPr lang="ru-RU" sz="2400" b="1" dirty="0" smtClean="0"/>
              <a:t>Вырабатывает навык решения нестандартных задач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                     СТРУКТУРА МЕТОДА</a:t>
            </a:r>
            <a:endParaRPr lang="ru-RU" sz="2400" b="1" dirty="0">
              <a:solidFill>
                <a:srgbClr val="C00000"/>
              </a:solidFill>
            </a:endParaRPr>
          </a:p>
          <a:p>
            <a:pPr>
              <a:buAutoNum type="arabicPeriod"/>
            </a:pPr>
            <a:r>
              <a:rPr lang="ru-RU" sz="2400" b="1" dirty="0" smtClean="0"/>
              <a:t>Создание проблемной ситуации</a:t>
            </a:r>
          </a:p>
          <a:p>
            <a:pPr>
              <a:buAutoNum type="arabicPeriod"/>
            </a:pPr>
            <a:r>
              <a:rPr lang="ru-RU" sz="2400" b="1" dirty="0" smtClean="0"/>
              <a:t>Постановка учебной задачи</a:t>
            </a:r>
          </a:p>
          <a:p>
            <a:pPr>
              <a:buAutoNum type="arabicPeriod"/>
            </a:pPr>
            <a:r>
              <a:rPr lang="ru-RU" sz="2400" b="1" dirty="0" smtClean="0"/>
              <a:t>Информационный материал</a:t>
            </a:r>
          </a:p>
          <a:p>
            <a:pPr>
              <a:buAutoNum type="arabicPeriod"/>
            </a:pPr>
            <a:r>
              <a:rPr lang="ru-RU" sz="2400" b="1" dirty="0" smtClean="0"/>
              <a:t>Групповая деятельность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052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Соли бария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3505"/>
            <a:ext cx="4313237" cy="32384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3360613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0743" y="364059"/>
            <a:ext cx="8868228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Такой подход к изучению школьного курса химии способствует пониманию учащимися того, что за </a:t>
            </a:r>
            <a:r>
              <a:rPr lang="ru-RU" sz="2400" b="1" dirty="0">
                <a:solidFill>
                  <a:srgbClr val="C00000"/>
                </a:solidFill>
              </a:rPr>
              <a:t>каждой формулой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стоит </a:t>
            </a:r>
            <a:r>
              <a:rPr lang="ru-RU" sz="2400" b="1" dirty="0">
                <a:solidFill>
                  <a:srgbClr val="C00000"/>
                </a:solidFill>
              </a:rPr>
              <a:t>конкретное вещество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а за каждым уравнением реакции – </a:t>
            </a:r>
            <a:r>
              <a:rPr lang="ru-RU" sz="2400" b="1" dirty="0">
                <a:solidFill>
                  <a:srgbClr val="C00000"/>
                </a:solidFill>
              </a:rPr>
              <a:t>конкретный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процесс,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происходящий в природе, в живых организмах, быту.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b="1" dirty="0">
                <a:solidFill>
                  <a:srgbClr val="C00000"/>
                </a:solidFill>
              </a:rPr>
              <a:t>Это наполняет химические символы конкретным жизненным смыслом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и, главное, позволяет убедить школьников в том, что химия – наука действенная, необходимая и интересная.</a:t>
            </a:r>
          </a:p>
        </p:txBody>
      </p:sp>
    </p:spTree>
    <p:extLst>
      <p:ext uri="{BB962C8B-B14F-4D97-AF65-F5344CB8AC3E}">
        <p14:creationId xmlns:p14="http://schemas.microsoft.com/office/powerpoint/2010/main" val="405366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Почему растительность Ростовской области такая разнообразная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57" y="1625601"/>
            <a:ext cx="6031593" cy="401458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4" y="1625601"/>
            <a:ext cx="4782911" cy="4004545"/>
          </a:xfrm>
        </p:spPr>
      </p:pic>
    </p:spTree>
    <p:extLst>
      <p:ext uri="{BB962C8B-B14F-4D97-AF65-F5344CB8AC3E}">
        <p14:creationId xmlns:p14="http://schemas.microsoft.com/office/powerpoint/2010/main" val="10086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914" y="624110"/>
            <a:ext cx="9559698" cy="5994404"/>
          </a:xfrm>
        </p:spPr>
      </p:pic>
    </p:spTree>
    <p:extLst>
      <p:ext uri="{BB962C8B-B14F-4D97-AF65-F5344CB8AC3E}">
        <p14:creationId xmlns:p14="http://schemas.microsoft.com/office/powerpoint/2010/main" val="32544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Проблемный вопрос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Каковы пути решения экологических проблем растительности юга 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Ростовской </a:t>
            </a:r>
            <a:r>
              <a:rPr lang="ru-RU" sz="3600" b="1" dirty="0"/>
              <a:t>области </a:t>
            </a:r>
          </a:p>
          <a:p>
            <a:pPr marL="0" indent="0" algn="ctr">
              <a:buNone/>
            </a:pPr>
            <a:r>
              <a:rPr lang="ru-RU" sz="3600" b="1" dirty="0"/>
              <a:t>(Войновского сельского поселения)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856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УЧЕБНОЙ ЗАДАЧИ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0171" y="2133599"/>
            <a:ext cx="10314441" cy="44994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Исследуйте почву, на которой произрастают растения в Войновском С/П</a:t>
            </a:r>
            <a:r>
              <a:rPr lang="ru-RU" sz="2400" b="1" dirty="0" smtClean="0"/>
              <a:t> </a:t>
            </a:r>
          </a:p>
          <a:p>
            <a:pPr>
              <a:buAutoNum type="arabicPeriod"/>
            </a:pPr>
            <a:r>
              <a:rPr lang="ru-RU" sz="2400" b="1" dirty="0" smtClean="0"/>
              <a:t>Вам выдана смесь почвы и воды, взятой с территории хутора </a:t>
            </a:r>
            <a:r>
              <a:rPr lang="ru-RU" sz="2400" b="1" dirty="0" err="1" smtClean="0"/>
              <a:t>Войнов</a:t>
            </a:r>
            <a:r>
              <a:rPr lang="ru-RU" sz="2400" b="1" dirty="0" smtClean="0"/>
              <a:t>.</a:t>
            </a:r>
          </a:p>
          <a:p>
            <a:pPr>
              <a:buAutoNum type="arabicPeriod"/>
            </a:pPr>
            <a:r>
              <a:rPr lang="ru-RU" sz="2400" b="1" dirty="0" smtClean="0"/>
              <a:t>Попытайтесь найти простой метод разделения этой смеси.</a:t>
            </a:r>
          </a:p>
          <a:p>
            <a:pPr>
              <a:buAutoNum type="arabicPeriod"/>
            </a:pPr>
            <a:r>
              <a:rPr lang="ru-RU" sz="2400" b="1" dirty="0" smtClean="0"/>
              <a:t>Какие компоненты почвы и воды хутора </a:t>
            </a:r>
            <a:r>
              <a:rPr lang="ru-RU" sz="2400" b="1" dirty="0" err="1" smtClean="0"/>
              <a:t>Войнов</a:t>
            </a:r>
            <a:r>
              <a:rPr lang="ru-RU" sz="2400" b="1" dirty="0" smtClean="0"/>
              <a:t> позволяют отнести почву  к солонцеватому типу с произрастающими для данной местности растительностью.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039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Оборудование: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стакан,цилинд,воронки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Смесь почвы и воды,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Реактивы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: раствор хлорида бария</a:t>
            </a:r>
            <a:b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 smtClean="0"/>
              <a:t>Отметьте ваши наблюдения через1,2,5 минут.</a:t>
            </a:r>
          </a:p>
          <a:p>
            <a:pPr marL="0" indent="0">
              <a:buNone/>
            </a:pPr>
            <a:r>
              <a:rPr lang="ru-RU" sz="2400" b="1" dirty="0" smtClean="0"/>
              <a:t>Перелейте жидкость из цилиндра в чистый стакан</a:t>
            </a:r>
          </a:p>
          <a:p>
            <a:pPr marL="0" indent="0">
              <a:buNone/>
            </a:pPr>
            <a:r>
              <a:rPr lang="ru-RU" sz="2400" b="1" dirty="0" smtClean="0"/>
              <a:t>Рассмотрите остаток на фильтре и воду в стакане.</a:t>
            </a:r>
          </a:p>
          <a:p>
            <a:pPr marL="0" indent="0">
              <a:buNone/>
            </a:pPr>
            <a:r>
              <a:rPr lang="ru-RU" sz="2400" b="1" dirty="0" smtClean="0"/>
              <a:t>Какие свойства компонентов позволили разделить смесь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2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769257"/>
            <a:ext cx="9076561" cy="5142593"/>
          </a:xfrm>
        </p:spPr>
      </p:pic>
    </p:spTree>
    <p:extLst>
      <p:ext uri="{BB962C8B-B14F-4D97-AF65-F5344CB8AC3E}">
        <p14:creationId xmlns:p14="http://schemas.microsoft.com/office/powerpoint/2010/main" val="170549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514" y="624110"/>
            <a:ext cx="10943771" cy="200297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Исследуйте фильтрат</a:t>
            </a:r>
            <a:r>
              <a:rPr lang="ru-RU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.</a:t>
            </a:r>
            <a:br>
              <a:rPr lang="ru-RU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Для обнаружения солей в воде, добавьте реагент раствор хлорида бария. Что наблюдаете.</a:t>
            </a:r>
            <a:b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По таблице растворимости найдите какие вещества могли выпасть в осадок.</a:t>
            </a:r>
            <a:b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Сделайте вывод, что содержит почва хутора </a:t>
            </a:r>
            <a:r>
              <a:rPr lang="ru-RU" sz="2200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Войнов</a:t>
            </a: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.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343" y="2293256"/>
            <a:ext cx="10421257" cy="4564743"/>
          </a:xfrm>
        </p:spPr>
      </p:pic>
    </p:spTree>
    <p:extLst>
      <p:ext uri="{BB962C8B-B14F-4D97-AF65-F5344CB8AC3E}">
        <p14:creationId xmlns:p14="http://schemas.microsoft.com/office/powerpoint/2010/main" val="20163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353</TotalTime>
  <Words>927</Words>
  <Application>Microsoft Office PowerPoint</Application>
  <PresentationFormat>Широкоэкранный</PresentationFormat>
  <Paragraphs>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Легкий дым</vt:lpstr>
      <vt:lpstr>Современные образовательные технологии: кейс -метод на уроках химии</vt:lpstr>
      <vt:lpstr>Метод кейсов</vt:lpstr>
      <vt:lpstr>Почему растительность Ростовской области такая разнообразная.</vt:lpstr>
      <vt:lpstr>Презентация PowerPoint</vt:lpstr>
      <vt:lpstr>Проблемный вопрос</vt:lpstr>
      <vt:lpstr>ПОСТАНОВКА УЧЕБНОЙ ЗАДАЧИ </vt:lpstr>
      <vt:lpstr>Оборудование: стакан,цилинд,воронки Смесь почвы и воды,  Реактивы: раствор хлорида бария </vt:lpstr>
      <vt:lpstr>Презентация PowerPoint</vt:lpstr>
      <vt:lpstr>Исследуйте фильтрат.  Для обнаружения солей в воде, добавьте реагент раствор хлорида бария. Что наблюдаете. По таблице растворимости найдите какие вещества могли выпасть в осадок. Сделайте вывод, что содержит почва хутора Войнов. </vt:lpstr>
      <vt:lpstr>По таблице растворимости определите,  какие вещества могли выпасть в осадок. Сделайте вывод, что содержит почва хутора Войнов</vt:lpstr>
      <vt:lpstr>Задания</vt:lpstr>
      <vt:lpstr>Предполагаемые  ответы </vt:lpstr>
      <vt:lpstr>Фермерские поля Войновского сельского поселения</vt:lpstr>
      <vt:lpstr>Решение проблемных ситуаций способствует развитию навыков исследовательской деятельности, приобретению учащимися навыков самостоятельного поиска ответов на поставленные вопросы, самостоятельное решение проблемных ситуаций, умений анализировать факты, обобщать и делать логические выводы.</vt:lpstr>
      <vt:lpstr>ВПР ХИМИЯ 11 класс, март 2021год задание 1</vt:lpstr>
      <vt:lpstr>ВПР ХИМИЯ 11 класс задание 8</vt:lpstr>
      <vt:lpstr>ОГЭ химия 9 класс</vt:lpstr>
      <vt:lpstr>PISA – Programme for International Student Assessment (Международная программа по оценке образовательных достижений учащихся) </vt:lpstr>
      <vt:lpstr>Презентация PowerPoint</vt:lpstr>
      <vt:lpstr>Соли бария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образовательные технологии при подготовке Кейс -метод на уроках химии</dc:title>
  <dc:creator>User</dc:creator>
  <cp:lastModifiedBy>User</cp:lastModifiedBy>
  <cp:revision>30</cp:revision>
  <dcterms:created xsi:type="dcterms:W3CDTF">2021-03-27T12:32:29Z</dcterms:created>
  <dcterms:modified xsi:type="dcterms:W3CDTF">2022-12-25T17:03:44Z</dcterms:modified>
</cp:coreProperties>
</file>