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sldIdLst>
    <p:sldId id="290" r:id="rId2"/>
    <p:sldId id="281" r:id="rId3"/>
    <p:sldId id="320" r:id="rId4"/>
    <p:sldId id="283" r:id="rId5"/>
    <p:sldId id="307" r:id="rId6"/>
    <p:sldId id="321" r:id="rId7"/>
    <p:sldId id="403" r:id="rId8"/>
    <p:sldId id="343" r:id="rId9"/>
    <p:sldId id="345" r:id="rId10"/>
    <p:sldId id="346" r:id="rId11"/>
    <p:sldId id="400" r:id="rId12"/>
    <p:sldId id="348" r:id="rId13"/>
    <p:sldId id="349" r:id="rId14"/>
    <p:sldId id="322" r:id="rId15"/>
    <p:sldId id="401" r:id="rId16"/>
    <p:sldId id="402" r:id="rId17"/>
    <p:sldId id="347" r:id="rId18"/>
    <p:sldId id="358" r:id="rId19"/>
    <p:sldId id="340" r:id="rId20"/>
    <p:sldId id="325" r:id="rId21"/>
    <p:sldId id="389" r:id="rId22"/>
    <p:sldId id="390" r:id="rId23"/>
    <p:sldId id="388" r:id="rId24"/>
    <p:sldId id="379" r:id="rId25"/>
    <p:sldId id="326" r:id="rId26"/>
    <p:sldId id="327" r:id="rId27"/>
    <p:sldId id="361" r:id="rId28"/>
    <p:sldId id="344" r:id="rId29"/>
    <p:sldId id="399" r:id="rId30"/>
    <p:sldId id="329" r:id="rId31"/>
    <p:sldId id="398" r:id="rId32"/>
    <p:sldId id="367" r:id="rId33"/>
    <p:sldId id="368" r:id="rId34"/>
    <p:sldId id="369" r:id="rId35"/>
    <p:sldId id="370" r:id="rId36"/>
    <p:sldId id="372" r:id="rId37"/>
    <p:sldId id="352" r:id="rId38"/>
    <p:sldId id="353" r:id="rId39"/>
    <p:sldId id="354" r:id="rId40"/>
    <p:sldId id="366" r:id="rId41"/>
    <p:sldId id="359" r:id="rId42"/>
    <p:sldId id="360" r:id="rId43"/>
    <p:sldId id="362" r:id="rId44"/>
    <p:sldId id="363" r:id="rId45"/>
    <p:sldId id="364" r:id="rId46"/>
    <p:sldId id="355" r:id="rId47"/>
    <p:sldId id="357" r:id="rId48"/>
    <p:sldId id="373" r:id="rId49"/>
    <p:sldId id="374" r:id="rId50"/>
    <p:sldId id="375" r:id="rId51"/>
    <p:sldId id="395" r:id="rId52"/>
    <p:sldId id="383" r:id="rId53"/>
    <p:sldId id="376" r:id="rId54"/>
    <p:sldId id="377" r:id="rId55"/>
    <p:sldId id="393" r:id="rId56"/>
    <p:sldId id="396" r:id="rId57"/>
    <p:sldId id="381" r:id="rId58"/>
    <p:sldId id="387" r:id="rId59"/>
    <p:sldId id="382" r:id="rId60"/>
    <p:sldId id="378" r:id="rId61"/>
    <p:sldId id="386" r:id="rId62"/>
    <p:sldId id="397" r:id="rId63"/>
    <p:sldId id="391" r:id="rId64"/>
    <p:sldId id="384" r:id="rId65"/>
    <p:sldId id="392" r:id="rId66"/>
    <p:sldId id="385" r:id="rId67"/>
    <p:sldId id="394" r:id="rId68"/>
    <p:sldId id="341" r:id="rId69"/>
  </p:sldIdLst>
  <p:sldSz cx="9906000" cy="6858000" type="A4"/>
  <p:notesSz cx="10020300" cy="68881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00CC"/>
    <a:srgbClr val="006600"/>
    <a:srgbClr val="A20000"/>
    <a:srgbClr val="9E0000"/>
    <a:srgbClr val="F20000"/>
    <a:srgbClr val="FFD5D5"/>
    <a:srgbClr val="9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953" autoAdjust="0"/>
    <p:restoredTop sz="94660"/>
  </p:normalViewPr>
  <p:slideViewPr>
    <p:cSldViewPr>
      <p:cViewPr varScale="1">
        <p:scale>
          <a:sx n="156" d="100"/>
          <a:sy n="156" d="100"/>
        </p:scale>
        <p:origin x="1404" y="13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900" y="0"/>
            <a:ext cx="43418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2C0BFAB-960D-4692-8D37-3ACF0ED54577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44838" y="515938"/>
            <a:ext cx="3730625" cy="2582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713" y="3271838"/>
            <a:ext cx="8016875" cy="310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18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900" y="6542088"/>
            <a:ext cx="4341813" cy="3444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086D4D-84DD-4D24-B2BA-CEE32B1DB6B8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27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08B85361-783F-4CD4-96A1-B837E4D4F82B}" type="slidenum">
              <a:rPr lang="ru-RU" altLang="ru-RU">
                <a:latin typeface="Arial" panose="020B0604020202020204" pitchFamily="34" charset="0"/>
              </a:rPr>
              <a:pPr eaLnBrk="1" hangingPunct="1"/>
              <a:t>3</a:t>
            </a:fld>
            <a:endParaRPr lang="ru-RU" altLang="ru-RU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737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fld id="{9EAA03EA-3DE4-4A74-B299-02DE9DD12C5B}" type="slidenum">
              <a:rPr lang="ru-RU" altLang="ru-RU"/>
              <a:pPr eaLnBrk="1" hangingPunct="1"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55F981-F5D4-4ECE-AB41-E92EF223D3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209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CC581-3EAE-487A-A4BB-ADED3ED12E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5835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3073B8-2A58-491E-9068-D4EFEE68A1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6413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BF9889-09A4-49ED-B4B8-5F003A94A6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474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3C307-DF7D-446E-80AA-9BCFD3940B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9171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5DC9F-245D-4818-A41B-678B54245AB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6053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28B138-AE17-4C3D-ADAB-9F94C17D91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109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B312AF-C08C-4C92-A55E-84D20CF927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09619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3CBECD-7082-438B-96E4-F048AB1BCD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472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3866FD-F782-468C-AB9E-761AEE4735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7267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9C850-7958-41C0-AADA-C05BAEF0900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985534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35550" y="1600200"/>
            <a:ext cx="4375150" cy="21859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035550" y="3938589"/>
            <a:ext cx="4375150" cy="21875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10CA0-5055-4F4A-A735-B9718505932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23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95300" y="1600201"/>
            <a:ext cx="8915400" cy="452596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ru-RU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10D12B-E743-47F9-B912-7C93155A227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6247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6760" y="228601"/>
            <a:ext cx="9219804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326761" y="1676401"/>
            <a:ext cx="4543690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76401"/>
            <a:ext cx="4543690" cy="44227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1CEA5-1FC4-4AA3-B7BF-51001093F1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639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</a:defRPr>
            </a:lvl1pPr>
          </a:lstStyle>
          <a:p>
            <a:fld id="{E4D642F9-8420-4686-8865-A3CAF5FBFDE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 txBox="1">
            <a:spLocks noGrp="1"/>
          </p:cNvSpPr>
          <p:nvPr/>
        </p:nvSpPr>
        <p:spPr>
          <a:xfrm>
            <a:off x="541338" y="6492875"/>
            <a:ext cx="23114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EF3E3EC-838C-4A64-AA22-BC34ACD15591}" type="datetime1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20.10.2026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/>
        </p:nvSpPr>
        <p:spPr>
          <a:xfrm>
            <a:off x="7429500" y="6492875"/>
            <a:ext cx="2311400" cy="365125"/>
          </a:xfrm>
          <a:prstGeom prst="rect">
            <a:avLst/>
          </a:prstGeom>
          <a:noFill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r" eaLnBrk="1" hangingPunct="1"/>
            <a:fld id="{7151AD6C-9DB9-4AA6-B3EC-19C866CF650D}" type="slidenum">
              <a:rPr lang="ru-RU" altLang="ru-RU" sz="1200">
                <a:solidFill>
                  <a:srgbClr val="898989"/>
                </a:solidFill>
                <a:latin typeface="Arial" panose="020B0604020202020204" pitchFamily="34" charset="0"/>
              </a:rPr>
              <a:pPr algn="r" eaLnBrk="1" hangingPunct="1"/>
              <a:t>1</a:t>
            </a:fld>
            <a:endParaRPr lang="ru-RU" altLang="ru-RU" sz="12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850900" y="357188"/>
            <a:ext cx="79406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endParaRPr lang="en-US" altLang="ru-RU" sz="4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4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доклада:      </a:t>
            </a:r>
            <a:endParaRPr lang="en-US" altLang="ru-RU" sz="4800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4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4400" b="1">
              <a:solidFill>
                <a:srgbClr val="9E0000"/>
              </a:solidFill>
              <a:latin typeface="Arial" panose="020B0604020202020204" pitchFamily="34" charset="0"/>
            </a:endParaRPr>
          </a:p>
        </p:txBody>
      </p:sp>
      <p:pic>
        <p:nvPicPr>
          <p:cNvPr id="2053" name="Picture 4" descr="%D0%91%D0%BB%D0%BE%D0%BA%D0%BD%D0%BE%D1%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25" y="3789363"/>
            <a:ext cx="2617788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38250" y="2143125"/>
            <a:ext cx="7042150" cy="2338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i="1" dirty="0">
                <a:solidFill>
                  <a:srgbClr val="0000CC"/>
                </a:solidFill>
                <a:latin typeface="+mn-lt"/>
              </a:rPr>
              <a:t>Развитие творческих способностей учащихся на уроках и во внеурочной деятельности</a:t>
            </a:r>
          </a:p>
          <a:p>
            <a:pPr>
              <a:defRPr/>
            </a:pPr>
            <a:endParaRPr lang="ru-RU" dirty="0"/>
          </a:p>
        </p:txBody>
      </p:sp>
      <p:sp>
        <p:nvSpPr>
          <p:cNvPr id="2055" name="Прямоугольник 7"/>
          <p:cNvSpPr>
            <a:spLocks noChangeArrowheads="1"/>
          </p:cNvSpPr>
          <p:nvPr/>
        </p:nvSpPr>
        <p:spPr bwMode="auto">
          <a:xfrm>
            <a:off x="4513263" y="4367213"/>
            <a:ext cx="49530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ru-RU" altLang="ru-RU" b="1" i="1">
                <a:solidFill>
                  <a:srgbClr val="0000CC"/>
                </a:solidFill>
              </a:rPr>
              <a:t>Подготовила доклад учитель русского языка и литературы :</a:t>
            </a:r>
          </a:p>
          <a:p>
            <a:pPr algn="ctr" eaLnBrk="1" hangingPunct="1"/>
            <a:r>
              <a:rPr lang="ru-RU" altLang="ru-RU" b="1" i="1">
                <a:solidFill>
                  <a:srgbClr val="C00000"/>
                </a:solidFill>
              </a:rPr>
              <a:t>Глинка Анна Алексеевна.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1"/>
          <p:cNvSpPr>
            <a:spLocks noChangeArrowheads="1"/>
          </p:cNvSpPr>
          <p:nvPr/>
        </p:nvSpPr>
        <p:spPr bwMode="auto">
          <a:xfrm>
            <a:off x="696913" y="928688"/>
            <a:ext cx="8745537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4000">
                <a:solidFill>
                  <a:schemeClr val="hlink"/>
                </a:solidFill>
              </a:rPr>
              <a:t>“Если ученик в школе не научится ничего  творить, </a:t>
            </a:r>
            <a:br>
              <a:rPr lang="ru-RU" altLang="ru-RU" sz="4000">
                <a:solidFill>
                  <a:schemeClr val="hlink"/>
                </a:solidFill>
              </a:rPr>
            </a:br>
            <a:r>
              <a:rPr lang="ru-RU" altLang="ru-RU" sz="4000">
                <a:solidFill>
                  <a:schemeClr val="hlink"/>
                </a:solidFill>
              </a:rPr>
              <a:t>то в жизни он всегда будет только подражать…”</a:t>
            </a:r>
            <a:br>
              <a:rPr lang="ru-RU" altLang="ru-RU" sz="4000">
                <a:solidFill>
                  <a:schemeClr val="hlink"/>
                </a:solidFill>
              </a:rPr>
            </a:br>
            <a:r>
              <a:rPr lang="ru-RU" altLang="ru-RU" sz="4000">
                <a:solidFill>
                  <a:schemeClr val="hlink"/>
                </a:solidFill>
              </a:rPr>
              <a:t>                                      Л.Н. Толстой</a:t>
            </a:r>
            <a:endParaRPr lang="ru-RU" altLang="ru-RU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338" y="357188"/>
            <a:ext cx="3560762" cy="2143125"/>
          </a:xfrm>
        </p:spPr>
        <p:txBody>
          <a:bodyPr/>
          <a:lstStyle/>
          <a:p>
            <a:r>
              <a:rPr lang="ru-RU" altLang="ru-RU" sz="2800" smtClean="0">
                <a:solidFill>
                  <a:srgbClr val="800000"/>
                </a:solidFill>
              </a:rPr>
              <a:t>Прежде всего, для себя определила     цель:</a:t>
            </a:r>
          </a:p>
        </p:txBody>
      </p:sp>
      <p:sp>
        <p:nvSpPr>
          <p:cNvPr id="12291" name="Текст 2"/>
          <p:cNvSpPr>
            <a:spLocks noGrp="1"/>
          </p:cNvSpPr>
          <p:nvPr>
            <p:ph type="body" idx="2"/>
          </p:nvPr>
        </p:nvSpPr>
        <p:spPr>
          <a:xfrm>
            <a:off x="541338" y="2428875"/>
            <a:ext cx="3568700" cy="3911600"/>
          </a:xfrm>
        </p:spPr>
        <p:txBody>
          <a:bodyPr/>
          <a:lstStyle/>
          <a:p>
            <a:pPr eaLnBrk="1" hangingPunct="1"/>
            <a:endParaRPr lang="ru-RU" altLang="ru-RU" sz="4000" smtClean="0"/>
          </a:p>
          <a:p>
            <a:pPr eaLnBrk="1" hangingPunct="1"/>
            <a:endParaRPr lang="ru-RU" altLang="ru-RU" sz="4000" smtClean="0"/>
          </a:p>
          <a:p>
            <a:pPr eaLnBrk="1" hangingPunct="1"/>
            <a:r>
              <a:rPr lang="ru-RU" altLang="ru-RU" sz="4000" b="1" i="1" smtClean="0">
                <a:solidFill>
                  <a:srgbClr val="002060"/>
                </a:solidFill>
              </a:rPr>
              <a:t>Воспитать ученика</a:t>
            </a:r>
          </a:p>
        </p:txBody>
      </p:sp>
      <p:sp>
        <p:nvSpPr>
          <p:cNvPr id="12292" name="Содержимое 3"/>
          <p:cNvSpPr>
            <a:spLocks noGrp="1"/>
          </p:cNvSpPr>
          <p:nvPr>
            <p:ph sz="half" idx="1"/>
          </p:nvPr>
        </p:nvSpPr>
        <p:spPr>
          <a:xfrm>
            <a:off x="3946525" y="714375"/>
            <a:ext cx="5959475" cy="5853113"/>
          </a:xfrm>
        </p:spPr>
        <p:txBody>
          <a:bodyPr/>
          <a:lstStyle/>
          <a:p>
            <a:pPr eaLnBrk="1" hangingPunct="1"/>
            <a:r>
              <a:rPr lang="ru-RU" altLang="ru-RU" sz="3600" b="1" i="1" smtClean="0">
                <a:solidFill>
                  <a:srgbClr val="002060"/>
                </a:solidFill>
              </a:rPr>
              <a:t>Ответственного за судьбу страны</a:t>
            </a:r>
          </a:p>
          <a:p>
            <a:pPr eaLnBrk="1" hangingPunct="1"/>
            <a:r>
              <a:rPr lang="ru-RU" altLang="ru-RU" sz="3600" b="1" i="1" smtClean="0">
                <a:solidFill>
                  <a:srgbClr val="002060"/>
                </a:solidFill>
              </a:rPr>
              <a:t>Способного самостоятельно принимать решения</a:t>
            </a:r>
          </a:p>
          <a:p>
            <a:pPr eaLnBrk="1" hangingPunct="1"/>
            <a:r>
              <a:rPr lang="ru-RU" altLang="ru-RU" sz="3600" b="1" i="1" smtClean="0">
                <a:solidFill>
                  <a:srgbClr val="002060"/>
                </a:solidFill>
              </a:rPr>
              <a:t>Обладающего творческим потенциалом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8"/>
          <p:cNvSpPr txBox="1">
            <a:spLocks noChangeArrowheads="1"/>
          </p:cNvSpPr>
          <p:nvPr/>
        </p:nvSpPr>
        <p:spPr bwMode="auto">
          <a:xfrm>
            <a:off x="584200" y="765175"/>
            <a:ext cx="8891588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</a:pPr>
            <a:r>
              <a:rPr lang="ru-RU" altLang="ru-RU" sz="4400" b="1">
                <a:solidFill>
                  <a:srgbClr val="C00000"/>
                </a:solidFill>
              </a:rPr>
              <a:t>Выделила такие задачи:</a:t>
            </a:r>
          </a:p>
          <a:p>
            <a:pPr algn="ctr" eaLnBrk="1" hangingPunct="1">
              <a:lnSpc>
                <a:spcPct val="110000"/>
              </a:lnSpc>
            </a:pPr>
            <a:endParaRPr lang="ru-RU" altLang="ru-RU" sz="4400" b="1">
              <a:solidFill>
                <a:srgbClr val="C00000"/>
              </a:solidFill>
            </a:endParaRPr>
          </a:p>
        </p:txBody>
      </p:sp>
      <p:sp>
        <p:nvSpPr>
          <p:cNvPr id="5123" name="Text Box 18"/>
          <p:cNvSpPr txBox="1">
            <a:spLocks noChangeArrowheads="1"/>
          </p:cNvSpPr>
          <p:nvPr/>
        </p:nvSpPr>
        <p:spPr bwMode="auto">
          <a:xfrm>
            <a:off x="428625" y="1557338"/>
            <a:ext cx="9047163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endParaRPr lang="ru-RU" altLang="ru-RU" i="1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941638" y="1428750"/>
            <a:ext cx="6121400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-искать новые </a:t>
            </a:r>
            <a:r>
              <a:rPr lang="ru-RU" sz="2800" b="1">
                <a:solidFill>
                  <a:schemeClr val="accent2">
                    <a:lumMod val="75000"/>
                  </a:schemeClr>
                </a:solidFill>
              </a:rPr>
              <a:t>способы совершенствования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учебного процесса и повышения качества; включать каждого учащегося в процесс познавательной деятельности, в процесс добывания истины, заинтересовать его этим процессом.</a:t>
            </a:r>
          </a:p>
          <a:p>
            <a:pPr>
              <a:defRPr/>
            </a:pPr>
            <a:endParaRPr lang="ru-RU" sz="2400" b="1" dirty="0">
              <a:solidFill>
                <a:schemeClr val="accent2"/>
              </a:solidFill>
              <a:latin typeface="Bookman Old Style" pitchFamily="18" charset="0"/>
            </a:endParaRPr>
          </a:p>
        </p:txBody>
      </p:sp>
      <p:pic>
        <p:nvPicPr>
          <p:cNvPr id="5125" name="Picture 4" descr="%D0%91%D0%BB%D0%BE%D0%BA%D0%BD%D0%BE%D1%8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200" y="3500438"/>
            <a:ext cx="244475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%D0%9D%D0%BE%D0%B2%D0%BE%D1%81%D1%82%D0%B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8038" y="2967038"/>
            <a:ext cx="3589337" cy="247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5138" y="0"/>
            <a:ext cx="5262562" cy="50784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endParaRPr lang="ru-RU" sz="3600" dirty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defRPr/>
            </a:pP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</a:rPr>
              <a:t>Актуальная значимость данной работы заключается в том, что информационная компетентность все более определяет уровень его образованности.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784350" y="476250"/>
            <a:ext cx="64087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algn="ctr" eaLnBrk="1" hangingPunct="1"/>
            <a:r>
              <a:rPr lang="en-US" altLang="ru-RU" sz="3600" u="sng">
                <a:solidFill>
                  <a:srgbClr val="C00000"/>
                </a:solidFill>
                <a:latin typeface="Monotype Corsiva" panose="03010101010201010101" pitchFamily="66" charset="0"/>
              </a:rPr>
              <a:t>C</a:t>
            </a:r>
            <a:r>
              <a:rPr lang="ru-RU" altLang="ru-RU" sz="3600" u="sng">
                <a:solidFill>
                  <a:srgbClr val="C00000"/>
                </a:solidFill>
                <a:latin typeface="Monotype Corsiva" panose="03010101010201010101" pitchFamily="66" charset="0"/>
              </a:rPr>
              <a:t>истема моей работы</a:t>
            </a:r>
            <a:endParaRPr lang="ru-RU" altLang="ru-RU" sz="3600" u="sng">
              <a:solidFill>
                <a:srgbClr val="C00000"/>
              </a:solidFill>
            </a:endParaRPr>
          </a:p>
        </p:txBody>
      </p:sp>
      <p:sp>
        <p:nvSpPr>
          <p:cNvPr id="7171" name="Прямоугольник 3"/>
          <p:cNvSpPr>
            <a:spLocks noChangeArrowheads="1"/>
          </p:cNvSpPr>
          <p:nvPr/>
        </p:nvSpPr>
        <p:spPr bwMode="auto">
          <a:xfrm>
            <a:off x="788988" y="1260475"/>
            <a:ext cx="66405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3200"/>
              <a:t> </a:t>
            </a:r>
            <a:r>
              <a:rPr lang="en-US" altLang="ru-RU" sz="3200"/>
              <a:t>I. </a:t>
            </a:r>
            <a:r>
              <a:rPr lang="ru-RU" altLang="ru-RU" sz="2800"/>
              <a:t>Работа на уроках русского языка</a:t>
            </a:r>
          </a:p>
          <a:p>
            <a:pPr eaLnBrk="1" hangingPunct="1"/>
            <a:r>
              <a:rPr lang="ru-RU" altLang="ru-RU" sz="2800"/>
              <a:t>      Работа на уроках литературы</a:t>
            </a:r>
          </a:p>
          <a:p>
            <a:pPr eaLnBrk="1" hangingPunct="1"/>
            <a:r>
              <a:rPr lang="ru-RU" altLang="ru-RU" sz="2800"/>
              <a:t>Работа во внеурочной деятельности</a:t>
            </a:r>
          </a:p>
          <a:p>
            <a:pPr eaLnBrk="1" hangingPunct="1"/>
            <a:r>
              <a:rPr lang="ru-RU" altLang="ru-RU" sz="2800"/>
              <a:t> </a:t>
            </a:r>
            <a:r>
              <a:rPr lang="en-US" altLang="ru-RU" sz="2800"/>
              <a:t>II. </a:t>
            </a:r>
            <a:r>
              <a:rPr lang="ru-RU" altLang="ru-RU" sz="2800"/>
              <a:t>Обычные уроки с заданиями творческого характера</a:t>
            </a:r>
            <a:r>
              <a:rPr lang="en-US" altLang="ru-RU" sz="2800"/>
              <a:t> </a:t>
            </a:r>
          </a:p>
          <a:p>
            <a:pPr eaLnBrk="1" hangingPunct="1"/>
            <a:r>
              <a:rPr lang="ru-RU" altLang="ru-RU" sz="2800"/>
              <a:t>     Уроки по развитию речи</a:t>
            </a:r>
            <a:endParaRPr lang="en-US" altLang="ru-RU" sz="2800"/>
          </a:p>
          <a:p>
            <a:pPr eaLnBrk="1" hangingPunct="1"/>
            <a:r>
              <a:rPr lang="en-US" altLang="ru-RU" sz="2800"/>
              <a:t>III.</a:t>
            </a:r>
            <a:r>
              <a:rPr lang="ru-RU" altLang="ru-RU" sz="2800"/>
              <a:t> Традиционные уроки</a:t>
            </a:r>
          </a:p>
          <a:p>
            <a:pPr eaLnBrk="1" hangingPunct="1"/>
            <a:r>
              <a:rPr lang="ru-RU" altLang="ru-RU" sz="2800"/>
              <a:t>      Нетрадиционные уроки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4233862"/>
          </a:xfrm>
        </p:spPr>
        <p:txBody>
          <a:bodyPr/>
          <a:lstStyle/>
          <a:p>
            <a:r>
              <a:rPr lang="ru-RU" altLang="ru-RU" sz="6000" smtClean="0">
                <a:solidFill>
                  <a:srgbClr val="FF0000"/>
                </a:solidFill>
              </a:rPr>
              <a:t>Творческая деятельность при изучении   русского языка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u="sng" smtClean="0">
                <a:solidFill>
                  <a:srgbClr val="FF0000"/>
                </a:solidFill>
              </a:rPr>
              <a:t/>
            </a:r>
            <a:br>
              <a:rPr lang="ru-RU" altLang="ru-RU" sz="2800" b="1" u="sng" smtClean="0">
                <a:solidFill>
                  <a:srgbClr val="FF0000"/>
                </a:solidFill>
              </a:rPr>
            </a:br>
            <a:r>
              <a:rPr lang="ru-RU" altLang="ru-RU" sz="2800" b="1" u="sng" smtClean="0">
                <a:solidFill>
                  <a:srgbClr val="FF0000"/>
                </a:solidFill>
              </a:rPr>
              <a:t>Задания для  развития творческих способностей</a:t>
            </a:r>
            <a:br>
              <a:rPr lang="ru-RU" altLang="ru-RU" sz="2800" b="1" u="sng" smtClean="0">
                <a:solidFill>
                  <a:srgbClr val="FF0000"/>
                </a:solidFill>
              </a:rPr>
            </a:br>
            <a:r>
              <a:rPr lang="ru-RU" altLang="ru-RU" sz="2800" b="1" u="sng" smtClean="0">
                <a:solidFill>
                  <a:srgbClr val="FF0000"/>
                </a:solidFill>
              </a:rPr>
              <a:t>на уроках русского языка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6666FF"/>
                </a:solidFill>
              </a:rPr>
              <a:t>Корректирование и редактирование текста, который содержит опечатки.</a:t>
            </a:r>
          </a:p>
          <a:p>
            <a:r>
              <a:rPr lang="ru-RU" altLang="ru-RU" b="1" smtClean="0"/>
              <a:t> </a:t>
            </a:r>
            <a:r>
              <a:rPr lang="ru-RU" altLang="ru-RU" smtClean="0"/>
              <a:t>Подобные упражнения обеспечивают концентрацию внимания, – при непременном контроле </a:t>
            </a:r>
          </a:p>
          <a:p>
            <a:pPr>
              <a:buFontTx/>
              <a:buNone/>
            </a:pPr>
            <a:r>
              <a:rPr lang="ru-RU" altLang="ru-RU" smtClean="0"/>
              <a:t>со стороны учителя. </a:t>
            </a:r>
          </a:p>
        </p:txBody>
      </p:sp>
      <p:pic>
        <p:nvPicPr>
          <p:cNvPr id="9220" name="Содержимое 7" descr="3845389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7825" y="3702050"/>
            <a:ext cx="4448175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>
                <a:solidFill>
                  <a:srgbClr val="FF0000"/>
                </a:solidFill>
              </a:rPr>
              <a:t>«Подбери пару»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1800" smtClean="0"/>
              <a:t>В два столбика написаны имена существительные. Сгруппировав их попарно, можно образовывать новые слова. Побеждает тот, кто сделает это быстрее.</a:t>
            </a:r>
          </a:p>
          <a:p>
            <a:r>
              <a:rPr lang="ru-RU" altLang="ru-RU" sz="1800" smtClean="0"/>
              <a:t>Пол ежи</a:t>
            </a:r>
          </a:p>
          <a:p>
            <a:r>
              <a:rPr lang="ru-RU" altLang="ru-RU" sz="1800" smtClean="0"/>
              <a:t>Банк оса</a:t>
            </a:r>
          </a:p>
          <a:p>
            <a:r>
              <a:rPr lang="ru-RU" altLang="ru-RU" sz="1800" smtClean="0"/>
              <a:t>Яр точка</a:t>
            </a:r>
          </a:p>
          <a:p>
            <a:r>
              <a:rPr lang="ru-RU" altLang="ru-RU" sz="1800" smtClean="0"/>
              <a:t>Вол кот</a:t>
            </a:r>
          </a:p>
          <a:p>
            <a:r>
              <a:rPr lang="ru-RU" altLang="ru-RU" sz="1800" smtClean="0"/>
              <a:t>Зал рот</a:t>
            </a:r>
          </a:p>
          <a:p>
            <a:r>
              <a:rPr lang="ru-RU" altLang="ru-RU" sz="1800" smtClean="0"/>
              <a:t>Бой марка</a:t>
            </a:r>
          </a:p>
          <a:p>
            <a:r>
              <a:rPr lang="ru-RU" altLang="ru-RU" sz="1800" smtClean="0"/>
              <a:t>Сено рис</a:t>
            </a:r>
          </a:p>
          <a:p>
            <a:r>
              <a:rPr lang="ru-RU" altLang="ru-RU" sz="1800" smtClean="0"/>
              <a:t>Кипа окно</a:t>
            </a:r>
          </a:p>
          <a:p>
            <a:r>
              <a:rPr lang="ru-RU" altLang="ru-RU" sz="1800" smtClean="0"/>
              <a:t>Вес вал</a:t>
            </a:r>
          </a:p>
          <a:p>
            <a:r>
              <a:rPr lang="ru-RU" altLang="ru-RU" sz="1800" smtClean="0"/>
              <a:t>(полоса, банкрот, ярмарка, волокно, залежи, полежи, бойкот, сеновал, кипарис, весточка.)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1600" b="1" u="sng" smtClean="0">
                <a:solidFill>
                  <a:srgbClr val="FF0000"/>
                </a:solidFill>
              </a:rPr>
              <a:t>Задания для  развития творческих способностей</a:t>
            </a:r>
            <a:br>
              <a:rPr lang="ru-RU" altLang="ru-RU" sz="1600" b="1" u="sng" smtClean="0">
                <a:solidFill>
                  <a:srgbClr val="FF0000"/>
                </a:solidFill>
              </a:rPr>
            </a:br>
            <a:r>
              <a:rPr lang="ru-RU" altLang="ru-RU" sz="1600" b="1" u="sng" smtClean="0">
                <a:solidFill>
                  <a:srgbClr val="FF0000"/>
                </a:solidFill>
              </a:rPr>
              <a:t>на уроках русского языка</a:t>
            </a:r>
            <a:endParaRPr lang="ru-RU" altLang="ru-RU" sz="1600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smtClean="0">
                <a:solidFill>
                  <a:srgbClr val="002060"/>
                </a:solidFill>
              </a:rPr>
              <a:t>«Лови ошибку!» (Дается несколько грамматических правил, одно или несколько из них неверны. Найти и доказать ошибочность)</a:t>
            </a:r>
          </a:p>
          <a:p>
            <a:r>
              <a:rPr lang="ru-RU" altLang="ru-RU" sz="2400" smtClean="0">
                <a:solidFill>
                  <a:srgbClr val="002060"/>
                </a:solidFill>
              </a:rPr>
              <a:t>Пересечение тем  (Найдите несколько сложноподчиненных предложений в изучаемом на уроках литературы произведении)</a:t>
            </a:r>
          </a:p>
          <a:p>
            <a:r>
              <a:rPr lang="ru-RU" altLang="ru-RU" sz="2400" smtClean="0">
                <a:solidFill>
                  <a:srgbClr val="002060"/>
                </a:solidFill>
              </a:rPr>
              <a:t>Сочинение-миниатюра (Попробуй описать утро или вечер, акцентируя внимание на звуках, красках…). (Например, по стихотворению А.С.Пушкина «Зимнее утро»)</a:t>
            </a:r>
          </a:p>
          <a:p>
            <a:endParaRPr lang="ru-RU" alt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1600" u="sng" smtClean="0">
                <a:solidFill>
                  <a:srgbClr val="0000CC"/>
                </a:solidFill>
              </a:rPr>
              <a:t/>
            </a:r>
            <a:br>
              <a:rPr lang="ru-RU" altLang="ru-RU" sz="1600" u="sng" smtClean="0">
                <a:solidFill>
                  <a:srgbClr val="0000CC"/>
                </a:solidFill>
              </a:rPr>
            </a:br>
            <a:r>
              <a:rPr lang="ru-RU" altLang="ru-RU" sz="1600" u="sng" smtClean="0">
                <a:solidFill>
                  <a:srgbClr val="0000CC"/>
                </a:solidFill>
              </a:rPr>
              <a:t/>
            </a:r>
            <a:br>
              <a:rPr lang="ru-RU" altLang="ru-RU" sz="1600" u="sng" smtClean="0">
                <a:solidFill>
                  <a:srgbClr val="0000CC"/>
                </a:solidFill>
              </a:rPr>
            </a:br>
            <a:r>
              <a:rPr lang="ru-RU" altLang="ru-RU" sz="1600" u="sng" smtClean="0">
                <a:solidFill>
                  <a:srgbClr val="0000CC"/>
                </a:solidFill>
              </a:rPr>
              <a:t/>
            </a:r>
            <a:br>
              <a:rPr lang="ru-RU" altLang="ru-RU" sz="1600" u="sng" smtClean="0">
                <a:solidFill>
                  <a:srgbClr val="0000CC"/>
                </a:solidFill>
              </a:rPr>
            </a:br>
            <a:r>
              <a:rPr lang="ru-RU" altLang="ru-RU" sz="1600" b="1" u="sng" smtClean="0">
                <a:solidFill>
                  <a:srgbClr val="0000CC"/>
                </a:solidFill>
              </a:rPr>
              <a:t>Словарно-орфографическая разминка </a:t>
            </a:r>
            <a:r>
              <a:rPr lang="ru-RU" altLang="ru-RU" sz="1600" u="sng" smtClean="0">
                <a:solidFill>
                  <a:srgbClr val="0000CC"/>
                </a:solidFill>
              </a:rPr>
              <a:t/>
            </a:r>
            <a:br>
              <a:rPr lang="ru-RU" altLang="ru-RU" sz="1600" u="sng" smtClean="0">
                <a:solidFill>
                  <a:srgbClr val="0000CC"/>
                </a:solidFill>
              </a:rPr>
            </a:br>
            <a:r>
              <a:rPr lang="ru-RU" altLang="ru-RU" sz="1600" u="sng" smtClean="0">
                <a:solidFill>
                  <a:srgbClr val="0000CC"/>
                </a:solidFill>
              </a:rPr>
              <a:t>(Например, можно прочитать стихотворение Новеллы Матвеевой «Одеть» и «надеть» и предложить ученикам решить, в каких ситуациях мы пользуемся каждым из этих слов. Какая строчка стихотворения помогает нам сделать вывод?)</a:t>
            </a:r>
            <a:r>
              <a:rPr lang="ru-RU" altLang="ru-RU" smtClean="0">
                <a:solidFill>
                  <a:srgbClr val="002060"/>
                </a:solidFill>
              </a:rPr>
              <a:t/>
            </a:r>
            <a:br>
              <a:rPr lang="ru-RU" altLang="ru-RU" smtClean="0">
                <a:solidFill>
                  <a:srgbClr val="002060"/>
                </a:solidFill>
              </a:rPr>
            </a:br>
            <a:endParaRPr lang="ru-RU" altLang="ru-RU" smtClean="0"/>
          </a:p>
        </p:txBody>
      </p:sp>
      <p:sp>
        <p:nvSpPr>
          <p:cNvPr id="7" name="TextBox 6"/>
          <p:cNvSpPr txBox="1"/>
          <p:nvPr/>
        </p:nvSpPr>
        <p:spPr>
          <a:xfrm>
            <a:off x="539750" y="1484313"/>
            <a:ext cx="4054475" cy="5140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FF0000"/>
                </a:solidFill>
              </a:rPr>
              <a:t>       </a:t>
            </a:r>
            <a:r>
              <a:rPr lang="ru-RU" sz="2000" b="1" i="1" dirty="0">
                <a:solidFill>
                  <a:srgbClr val="FF0000"/>
                </a:solidFill>
              </a:rPr>
              <a:t>Одеть  и надеть</a:t>
            </a:r>
            <a:endParaRPr lang="ru-RU" sz="2000" b="1" dirty="0"/>
          </a:p>
          <a:p>
            <a:pPr>
              <a:defRPr/>
            </a:pPr>
            <a:r>
              <a:rPr lang="ru-RU" sz="2000" b="1" dirty="0"/>
              <a:t>Два этих слова</a:t>
            </a:r>
          </a:p>
          <a:p>
            <a:pPr>
              <a:defRPr/>
            </a:pPr>
            <a:r>
              <a:rPr lang="ru-RU" sz="2000" b="1" dirty="0"/>
              <a:t>Мы часто путаем</a:t>
            </a:r>
          </a:p>
          <a:p>
            <a:pPr>
              <a:defRPr/>
            </a:pPr>
            <a:r>
              <a:rPr lang="ru-RU" sz="2000" b="1" dirty="0"/>
              <a:t>Так бестолково!</a:t>
            </a:r>
          </a:p>
          <a:p>
            <a:pPr>
              <a:defRPr/>
            </a:pPr>
            <a:r>
              <a:rPr lang="ru-RU" sz="2000" b="1" dirty="0"/>
              <a:t>Морозный выдался рассвет,</a:t>
            </a:r>
          </a:p>
          <a:p>
            <a:pPr>
              <a:defRPr/>
            </a:pPr>
            <a:r>
              <a:rPr lang="ru-RU" sz="2000" b="1" dirty="0"/>
              <a:t>Оделся в шубу старый дед.</a:t>
            </a:r>
          </a:p>
          <a:p>
            <a:pPr>
              <a:defRPr/>
            </a:pPr>
            <a:r>
              <a:rPr lang="ru-RU" sz="2000" b="1" dirty="0"/>
              <a:t>Выходит так, что дед одет,</a:t>
            </a:r>
          </a:p>
          <a:p>
            <a:pPr>
              <a:defRPr/>
            </a:pPr>
            <a:r>
              <a:rPr lang="ru-RU" sz="2000" b="1" dirty="0"/>
              <a:t>А шуба , стало быть, надета.</a:t>
            </a:r>
          </a:p>
          <a:p>
            <a:pPr>
              <a:defRPr/>
            </a:pPr>
            <a:r>
              <a:rPr lang="ru-RU" sz="2000" b="1" dirty="0"/>
              <a:t>Одеть, надеть …</a:t>
            </a:r>
          </a:p>
          <a:p>
            <a:pPr>
              <a:defRPr/>
            </a:pPr>
            <a:r>
              <a:rPr lang="ru-RU" sz="2000" b="1" dirty="0"/>
              <a:t>Давай глядеть.</a:t>
            </a:r>
          </a:p>
          <a:p>
            <a:pPr>
              <a:defRPr/>
            </a:pPr>
            <a:r>
              <a:rPr lang="ru-RU" sz="2000" b="1" dirty="0"/>
              <a:t>Кого одеть и что надеть?</a:t>
            </a:r>
          </a:p>
          <a:p>
            <a:pPr>
              <a:defRPr/>
            </a:pPr>
            <a:r>
              <a:rPr lang="ru-RU" sz="2000" b="1" dirty="0"/>
              <a:t>Я полагаю, что на деда</a:t>
            </a:r>
          </a:p>
          <a:p>
            <a:pPr>
              <a:defRPr/>
            </a:pPr>
            <a:r>
              <a:rPr lang="ru-RU" sz="2000" b="1" dirty="0"/>
              <a:t>Три шубы может быть надето,</a:t>
            </a:r>
          </a:p>
          <a:p>
            <a:pPr>
              <a:defRPr/>
            </a:pPr>
            <a:r>
              <a:rPr lang="ru-RU" sz="2000" b="1" dirty="0"/>
              <a:t>Но я не думаю, что дед</a:t>
            </a:r>
          </a:p>
          <a:p>
            <a:pPr>
              <a:defRPr/>
            </a:pPr>
            <a:r>
              <a:rPr lang="ru-RU" sz="2000" b="1" dirty="0"/>
              <a:t>На шубу может быть надет!</a:t>
            </a:r>
          </a:p>
          <a:p>
            <a:pPr>
              <a:defRPr/>
            </a:pPr>
            <a:endParaRPr lang="ru-RU" sz="2000" dirty="0"/>
          </a:p>
        </p:txBody>
      </p:sp>
      <p:pic>
        <p:nvPicPr>
          <p:cNvPr id="12292" name="Picture 4" descr="D:\клипарты\люди\19bf98100ca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0975" y="1412875"/>
            <a:ext cx="3570288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>
                <a:solidFill>
                  <a:srgbClr val="C00000"/>
                </a:solidFill>
              </a:rPr>
              <a:t>«Бином фантазии».</a:t>
            </a:r>
            <a:r>
              <a:rPr lang="ru-RU" altLang="ru-RU" u="sng" smtClean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000" smtClean="0"/>
              <a:t>При изучении темы «Морфемика» я познакомила ребят с оригинальным способом обучения сочинению- развлечению – </a:t>
            </a:r>
            <a:r>
              <a:rPr lang="ru-RU" altLang="ru-RU" sz="2000" b="1" smtClean="0"/>
              <a:t>«биномом фантазии».</a:t>
            </a:r>
            <a:r>
              <a:rPr lang="ru-RU" altLang="ru-RU" sz="2000" smtClean="0"/>
              <a:t> Его придумал итальянский детский писатель Джанни Родари, автор известной книги «Приключения Чипполино».</a:t>
            </a:r>
          </a:p>
          <a:p>
            <a:pPr>
              <a:buFontTx/>
              <a:buNone/>
            </a:pPr>
            <a:r>
              <a:rPr lang="ru-RU" altLang="ru-RU" sz="2000" b="1" smtClean="0"/>
              <a:t>«Бином фантазии» </a:t>
            </a:r>
            <a:r>
              <a:rPr lang="ru-RU" altLang="ru-RU" sz="2000" smtClean="0"/>
              <a:t>- это два слова, между которыми нет ничего общего. Без предварительной детальной подготовки, только после объяснения сути «бинома фантазии», школьникам даётся задание: написать рассказ, используя «бином», причём одно слово в нём должно быть лингвистическим понятием, а другое – любым, каким угодно.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Пример текста - бинома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altLang="ru-RU" sz="2400" i="1" u="sng" smtClean="0"/>
              <a:t>Суффикс и лисёнок</a:t>
            </a:r>
            <a:r>
              <a:rPr lang="ru-RU" altLang="ru-RU" sz="2400" i="1" smtClean="0"/>
              <a:t>.</a:t>
            </a:r>
            <a:endParaRPr lang="ru-RU" altLang="ru-RU" sz="2400" smtClean="0"/>
          </a:p>
          <a:p>
            <a:pPr>
              <a:buFontTx/>
              <a:buNone/>
            </a:pPr>
            <a:r>
              <a:rPr lang="ru-RU" altLang="ru-RU" sz="2400" i="1" smtClean="0"/>
              <a:t>Однажды к суффиксу пришёл грустный лисёнок и говорит:</a:t>
            </a:r>
            <a:endParaRPr lang="ru-RU" altLang="ru-RU" sz="2400" smtClean="0"/>
          </a:p>
          <a:p>
            <a:pPr>
              <a:buFontTx/>
              <a:buNone/>
            </a:pPr>
            <a:r>
              <a:rPr lang="ru-RU" altLang="ru-RU" sz="2400" i="1" smtClean="0"/>
              <a:t>- Суффикс, не хочу я быть маленьким лисёнком, Все меня обижают и считают маленьким.</a:t>
            </a:r>
            <a:endParaRPr lang="ru-RU" altLang="ru-RU" sz="2400" smtClean="0"/>
          </a:p>
          <a:p>
            <a:pPr>
              <a:buFontTx/>
              <a:buNone/>
            </a:pPr>
            <a:r>
              <a:rPr lang="ru-RU" altLang="ru-RU" sz="2400" i="1" smtClean="0"/>
              <a:t>Суффикс подумал и ответил лисёнку:</a:t>
            </a:r>
            <a:endParaRPr lang="ru-RU" altLang="ru-RU" sz="2400" smtClean="0"/>
          </a:p>
          <a:p>
            <a:pPr>
              <a:buFontTx/>
              <a:buNone/>
            </a:pPr>
            <a:r>
              <a:rPr lang="ru-RU" altLang="ru-RU" sz="2400" i="1" smtClean="0"/>
              <a:t>- Я тебе помогу. Я суффикс –ёнок- уйду из твоего имени, и получится взрослое имя Лис.</a:t>
            </a:r>
            <a:endParaRPr lang="ru-RU" altLang="ru-RU" sz="2400" smtClean="0"/>
          </a:p>
          <a:p>
            <a:pPr>
              <a:buFontTx/>
              <a:buNone/>
            </a:pPr>
            <a:r>
              <a:rPr lang="ru-RU" altLang="ru-RU" sz="2400" i="1" smtClean="0"/>
              <a:t>Он так и сделал. У лисёнка теперь хорошее настроение, ведь у него новое взрослое имя.</a:t>
            </a:r>
            <a:endParaRPr lang="ru-RU" alt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4488" y="0"/>
            <a:ext cx="9066212" cy="6629400"/>
          </a:xfrm>
          <a:solidFill>
            <a:schemeClr val="accent5"/>
          </a:solidFill>
        </p:spPr>
        <p:txBody>
          <a:bodyPr/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sz="2800" b="1" u="sng" dirty="0" smtClean="0">
                <a:solidFill>
                  <a:srgbClr val="C00000"/>
                </a:solidFill>
              </a:rPr>
              <a:t>Виды работ, которые делают уроки развития речи живыми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400" b="1" dirty="0" smtClean="0"/>
              <a:t>Сочинение-миниатюра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/>
              <a:t>     </a:t>
            </a:r>
            <a:r>
              <a:rPr lang="ru-RU" sz="2400" i="1" dirty="0" smtClean="0">
                <a:solidFill>
                  <a:srgbClr val="660033"/>
                </a:solidFill>
              </a:rPr>
              <a:t>«Ура! Я пятиклассник!»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400" b="1" dirty="0" smtClean="0"/>
              <a:t>Сочинение по картине</a:t>
            </a:r>
          </a:p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400" b="1" dirty="0" smtClean="0"/>
              <a:t>Свободное сочинительство</a:t>
            </a:r>
          </a:p>
          <a:p>
            <a:pPr eaLnBrk="1" hangingPunct="1">
              <a:defRPr/>
            </a:pPr>
            <a:r>
              <a:rPr lang="ru-RU" sz="2400" b="1" dirty="0" smtClean="0"/>
              <a:t>Сочинение-письмо</a:t>
            </a:r>
          </a:p>
          <a:p>
            <a:pPr eaLnBrk="1" hangingPunct="1">
              <a:buFontTx/>
              <a:buNone/>
              <a:defRPr/>
            </a:pPr>
            <a:r>
              <a:rPr lang="ru-RU" sz="2400" i="1" dirty="0" smtClean="0">
                <a:solidFill>
                  <a:srgbClr val="660033"/>
                </a:solidFill>
              </a:rPr>
              <a:t>(письмо маме, другу, солдату и др.)</a:t>
            </a:r>
          </a:p>
          <a:p>
            <a:pPr eaLnBrk="1" hangingPunct="1">
              <a:defRPr/>
            </a:pPr>
            <a:r>
              <a:rPr lang="ru-RU" sz="2400" b="1" dirty="0" smtClean="0"/>
              <a:t>Сочинение по пословице</a:t>
            </a:r>
          </a:p>
          <a:p>
            <a:pPr eaLnBrk="1" hangingPunct="1">
              <a:defRPr/>
            </a:pPr>
            <a:r>
              <a:rPr lang="ru-RU" sz="2400" b="1" dirty="0" smtClean="0"/>
              <a:t>Фантазия-картинка</a:t>
            </a:r>
          </a:p>
          <a:p>
            <a:pPr eaLnBrk="1" hangingPunct="1">
              <a:defRPr/>
            </a:pPr>
            <a:r>
              <a:rPr lang="ru-RU" sz="2400" b="1" dirty="0" smtClean="0"/>
              <a:t>Сочинение-продолжение написанного накануне изложения или диктанта.</a:t>
            </a:r>
          </a:p>
          <a:p>
            <a:pPr eaLnBrk="1" hangingPunct="1">
              <a:defRPr/>
            </a:pPr>
            <a:r>
              <a:rPr lang="ru-RU" sz="2400" b="1" dirty="0" smtClean="0"/>
              <a:t>Экскурсия в картинную галерею (по репродукциям картин)</a:t>
            </a:r>
          </a:p>
          <a:p>
            <a:pPr eaLnBrk="1" hangingPunct="1">
              <a:buFontTx/>
              <a:buNone/>
              <a:defRPr/>
            </a:pPr>
            <a:endParaRPr lang="ru-RU" sz="2400" i="1" dirty="0" smtClean="0">
              <a:solidFill>
                <a:srgbClr val="660033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ru-RU" sz="2400" i="1" dirty="0" smtClean="0"/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ru-RU" sz="2400" dirty="0" smtClean="0">
              <a:solidFill>
                <a:srgbClr val="660033"/>
              </a:solidFill>
            </a:endParaRPr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Нестандартные задания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Составь текст «Я через 20 лет», используя глаголы будущего времени.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(фантазирование</a:t>
            </a:r>
            <a:r>
              <a:rPr lang="ru-RU" sz="2400" dirty="0" smtClean="0">
                <a:solidFill>
                  <a:srgbClr val="C00000"/>
                </a:solidFill>
              </a:rPr>
              <a:t>)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2400" dirty="0" smtClean="0">
                <a:solidFill>
                  <a:srgbClr val="C00000"/>
                </a:solidFill>
              </a:rPr>
              <a:t>Сформулируй развернутый связный ответ на вопрос </a:t>
            </a:r>
            <a:r>
              <a:rPr lang="ru-RU" sz="2400" dirty="0" smtClean="0">
                <a:solidFill>
                  <a:srgbClr val="00B050"/>
                </a:solidFill>
              </a:rPr>
              <a:t>«Почему пожелание «Бывайте здоровы может обидеть вашего друга?», а слова «Передавайте привет сестре» вызвать удивление?»</a:t>
            </a:r>
          </a:p>
          <a:p>
            <a:pPr>
              <a:buFont typeface="Arial" pitchFamily="34" charset="0"/>
              <a:buChar char="•"/>
              <a:defRPr/>
            </a:pPr>
            <a:endParaRPr lang="ru-RU" sz="2400" dirty="0" smtClean="0">
              <a:solidFill>
                <a:srgbClr val="00B050"/>
              </a:solidFill>
            </a:endParaRPr>
          </a:p>
          <a:p>
            <a:pPr>
              <a:buFontTx/>
              <a:buNone/>
              <a:defRPr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Вопросы проблемного характера формируют исследовательский интерес у учащихся)</a:t>
            </a:r>
          </a:p>
          <a:p>
            <a:pPr>
              <a:defRPr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Задания, ориентированные на развитие воображения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ru-RU" sz="1800" b="1" dirty="0" smtClean="0"/>
              <a:t>Сочинение-фантазия</a:t>
            </a:r>
            <a:r>
              <a:rPr lang="ru-RU" sz="1800" i="1" dirty="0" smtClean="0">
                <a:solidFill>
                  <a:srgbClr val="660033"/>
                </a:solidFill>
              </a:rPr>
              <a:t>( от имени животного или предмета)</a:t>
            </a:r>
            <a:r>
              <a:rPr lang="ru-RU" sz="1800" dirty="0" smtClean="0">
                <a:solidFill>
                  <a:srgbClr val="C00000"/>
                </a:solidFill>
              </a:rPr>
              <a:t> Представь себя комнатным цветком. Как живешь, что чувствуешь, о чем бы ты попросил хозяйку? (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приём одухотворения неживых предметов).</a:t>
            </a:r>
            <a:endParaRPr lang="ru-RU" sz="1800" i="1" dirty="0" smtClean="0">
              <a:solidFill>
                <a:srgbClr val="660033"/>
              </a:solidFill>
            </a:endParaRPr>
          </a:p>
          <a:p>
            <a:pPr>
              <a:buFontTx/>
              <a:buNone/>
              <a:defRPr/>
            </a:pPr>
            <a:r>
              <a:rPr lang="ru-RU" sz="1800" dirty="0" smtClean="0"/>
              <a:t>Так, «одушевление неодушевленного» мотивирует обучающегося к поиску общих закономерностей изучаемого языкового явления и живого организма. </a:t>
            </a:r>
          </a:p>
          <a:p>
            <a:pPr>
              <a:buFontTx/>
              <a:buNone/>
              <a:defRPr/>
            </a:pPr>
            <a:r>
              <a:rPr lang="ru-RU" sz="1800" b="1" dirty="0" smtClean="0"/>
              <a:t>Написание грамматических сказок  </a:t>
            </a:r>
            <a:r>
              <a:rPr lang="ru-RU" sz="1800" i="1" dirty="0" smtClean="0"/>
              <a:t>(</a:t>
            </a:r>
            <a:r>
              <a:rPr lang="ru-RU" sz="1800" dirty="0" smtClean="0">
                <a:solidFill>
                  <a:srgbClr val="800000"/>
                </a:solidFill>
              </a:rPr>
              <a:t>например, </a:t>
            </a:r>
            <a:r>
              <a:rPr lang="ru-RU" sz="1800" i="1" dirty="0" smtClean="0">
                <a:solidFill>
                  <a:srgbClr val="800000"/>
                </a:solidFill>
              </a:rPr>
              <a:t>«Что будет, если из языка исчезнут все глаголы?»,</a:t>
            </a:r>
            <a:r>
              <a:rPr lang="ru-RU" sz="1800" i="1" dirty="0" smtClean="0"/>
              <a:t> </a:t>
            </a:r>
            <a:r>
              <a:rPr lang="ru-RU" sz="1800" i="1" dirty="0" smtClean="0">
                <a:solidFill>
                  <a:srgbClr val="800000"/>
                </a:solidFill>
              </a:rPr>
              <a:t>«Как глагол поссорился  с частицей НЕ», «Здравствуйте, я - прилагательное», «Как местоимение искало для себя место» и др.)</a:t>
            </a:r>
          </a:p>
          <a:p>
            <a:pPr algn="just">
              <a:buFontTx/>
              <a:buNone/>
              <a:defRPr/>
            </a:pPr>
            <a:r>
              <a:rPr lang="ru-RU" sz="1800" dirty="0" smtClean="0"/>
              <a:t>Задания сочинить сказку на лингвистическую тему не только помогают «оживить» процесс изучения содержания учебного материала, но и создать условия для активизации творческого мышления.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 </a:t>
            </a:r>
            <a:r>
              <a:rPr lang="ru-RU" altLang="ru-RU" smtClean="0">
                <a:solidFill>
                  <a:srgbClr val="C00000"/>
                </a:solidFill>
              </a:rPr>
              <a:t>Музыкальное сочинение</a:t>
            </a: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None/>
            </a:pPr>
            <a:r>
              <a:rPr lang="ru-RU" altLang="ru-RU" sz="2800" smtClean="0"/>
              <a:t> </a:t>
            </a:r>
            <a:r>
              <a:rPr lang="ru-RU" altLang="ru-RU" sz="2800" smtClean="0">
                <a:solidFill>
                  <a:srgbClr val="800000"/>
                </a:solidFill>
              </a:rPr>
              <a:t>1-ый  вариант- </a:t>
            </a:r>
            <a:r>
              <a:rPr lang="ru-RU" altLang="ru-RU" sz="2800" smtClean="0"/>
              <a:t>опиши образы, которые возникают в твоём сознании под впечатлением прослушанного музыкального произведения;</a:t>
            </a:r>
          </a:p>
          <a:p>
            <a:pPr marL="457200" indent="-457200">
              <a:buFontTx/>
              <a:buNone/>
            </a:pPr>
            <a:endParaRPr lang="ru-RU" altLang="ru-RU" sz="2800" smtClean="0"/>
          </a:p>
          <a:p>
            <a:pPr marL="457200" indent="-457200">
              <a:buFontTx/>
              <a:buNone/>
            </a:pPr>
            <a:r>
              <a:rPr lang="ru-RU" altLang="ru-RU" sz="2800" smtClean="0">
                <a:solidFill>
                  <a:srgbClr val="800000"/>
                </a:solidFill>
              </a:rPr>
              <a:t>2-ой вариант- </a:t>
            </a:r>
            <a:r>
              <a:rPr lang="ru-RU" altLang="ru-RU" sz="2800" smtClean="0"/>
              <a:t>воспроизведи фрагмент из фильма, спектакля, сопровождением которого могла бы быть прозвучавшая музыка.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>
                <a:solidFill>
                  <a:srgbClr val="C00000"/>
                </a:solidFill>
              </a:rPr>
              <a:t>Обучение изложению</a:t>
            </a:r>
            <a:endParaRPr lang="ru-RU" altLang="ru-RU" u="sng" smtClean="0">
              <a:solidFill>
                <a:srgbClr val="C00000"/>
              </a:solidFill>
            </a:endParaRPr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Для развития творческих способностей к текстам изложений предлагаю развивающие задания (изменить название текста в соответствии с основной мыслью, дополнить текст собственным рассуждением  и т.п.), ввожу проблемные вопросы.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Rectangle 5"/>
          <p:cNvSpPr>
            <a:spLocks noGrp="1" noRot="1" noChangeArrowheads="1"/>
          </p:cNvSpPr>
          <p:nvPr>
            <p:ph type="body" sz="half" idx="1"/>
          </p:nvPr>
        </p:nvSpPr>
        <p:spPr>
          <a:xfrm>
            <a:off x="330200" y="685800"/>
            <a:ext cx="3962400" cy="57181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smtClean="0"/>
              <a:t>	</a:t>
            </a: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 работе над развитием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речи необходимо стремиться не только к последовательности и логической связи мыслей, стилистически грамотному изложению. Не менее важны и такие показатели качества сочинений, как эмоциональная окрашенность и самостоятельность суждений, живость и непосредственность в передаче мыслей и чувств. 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000" b="1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sz="2000" smtClean="0"/>
          </a:p>
        </p:txBody>
      </p:sp>
      <p:sp>
        <p:nvSpPr>
          <p:cNvPr id="20483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76400"/>
            <a:ext cx="4543425" cy="4422775"/>
          </a:xfrm>
        </p:spPr>
        <p:txBody>
          <a:bodyPr/>
          <a:lstStyle/>
          <a:p>
            <a:endParaRPr lang="ru-RU" altLang="ru-RU" smtClean="0"/>
          </a:p>
        </p:txBody>
      </p:sp>
      <p:pic>
        <p:nvPicPr>
          <p:cNvPr id="20484" name="Picture 4" descr="C:\Users\Геннадий\Desktop\20241206_1150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1563" y="692150"/>
            <a:ext cx="4427537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066800"/>
            <a:ext cx="8915400" cy="4525963"/>
          </a:xfrm>
          <a:solidFill>
            <a:schemeClr val="accent5"/>
          </a:solidFill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b="1" u="sng" dirty="0" smtClean="0">
                <a:solidFill>
                  <a:srgbClr val="C00000"/>
                </a:solidFill>
              </a:rPr>
              <a:t>Творческие диктанты с заменой или продолжением текста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sz="2800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b="1" dirty="0" err="1" smtClean="0"/>
              <a:t>Тема:Фонетика</a:t>
            </a:r>
            <a:endParaRPr lang="ru-RU" b="1" i="1" dirty="0" smtClean="0">
              <a:solidFill>
                <a:srgbClr val="660033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b="1" dirty="0" smtClean="0"/>
              <a:t>Задание: Закончите предложения</a:t>
            </a:r>
            <a:endParaRPr lang="ru-RU" b="1" i="1" dirty="0" smtClean="0">
              <a:solidFill>
                <a:srgbClr val="660033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b="1" dirty="0" smtClean="0">
              <a:solidFill>
                <a:srgbClr val="660033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b="1" dirty="0" smtClean="0">
                <a:solidFill>
                  <a:srgbClr val="660033"/>
                </a:solidFill>
              </a:rPr>
              <a:t>Лесник бережет  … (лес)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b="1" dirty="0" smtClean="0">
                <a:solidFill>
                  <a:srgbClr val="660033"/>
                </a:solidFill>
              </a:rPr>
              <a:t>В небе летал известный …  (летчик)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FF0000"/>
                </a:solidFill>
              </a:rPr>
              <a:t>Творческий диктант с продолжением:</a:t>
            </a:r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631825" y="1557338"/>
            <a:ext cx="8915400" cy="4525962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400" smtClean="0"/>
              <a:t>Учащиеся в столбик записывают диктуемые слова, обозначают в них орфограммы, затем к каждому слову придумывают и записывают рядом по 2–3 слова с той же орфограммой. </a:t>
            </a:r>
          </a:p>
          <a:p>
            <a:pPr>
              <a:buFontTx/>
              <a:buNone/>
            </a:pPr>
            <a:r>
              <a:rPr lang="ru-RU" altLang="ru-RU" sz="2400" smtClean="0"/>
              <a:t>    </a:t>
            </a:r>
            <a:r>
              <a:rPr lang="ru-RU" altLang="ru-RU" sz="2400" b="1" smtClean="0">
                <a:solidFill>
                  <a:srgbClr val="800000"/>
                </a:solidFill>
              </a:rPr>
              <a:t>Цирк... </a:t>
            </a:r>
            <a:r>
              <a:rPr lang="ru-RU" altLang="ru-RU" sz="2400" smtClean="0">
                <a:solidFill>
                  <a:srgbClr val="800000"/>
                </a:solidFill>
              </a:rPr>
              <a:t>(циркуль, цыган). </a:t>
            </a:r>
            <a:r>
              <a:rPr lang="ru-RU" altLang="ru-RU" sz="2400" b="1" smtClean="0">
                <a:solidFill>
                  <a:srgbClr val="800000"/>
                </a:solidFill>
              </a:rPr>
              <a:t>Пришить.</a:t>
            </a:r>
            <a:r>
              <a:rPr lang="ru-RU" altLang="ru-RU" sz="2400" smtClean="0">
                <a:solidFill>
                  <a:srgbClr val="800000"/>
                </a:solidFill>
              </a:rPr>
              <a:t>.. (прибежать, приколоть). </a:t>
            </a:r>
            <a:r>
              <a:rPr lang="ru-RU" altLang="ru-RU" sz="2400" b="1" smtClean="0">
                <a:solidFill>
                  <a:srgbClr val="800000"/>
                </a:solidFill>
              </a:rPr>
              <a:t>Изложить</a:t>
            </a:r>
            <a:r>
              <a:rPr lang="ru-RU" altLang="ru-RU" sz="2400" smtClean="0">
                <a:solidFill>
                  <a:srgbClr val="800000"/>
                </a:solidFill>
              </a:rPr>
              <a:t>... (положить, предположение). </a:t>
            </a:r>
            <a:r>
              <a:rPr lang="ru-RU" altLang="ru-RU" sz="2400" b="1" smtClean="0">
                <a:solidFill>
                  <a:srgbClr val="800000"/>
                </a:solidFill>
              </a:rPr>
              <a:t>Полмандарина... </a:t>
            </a:r>
            <a:r>
              <a:rPr lang="ru-RU" altLang="ru-RU" sz="2400" smtClean="0">
                <a:solidFill>
                  <a:srgbClr val="800000"/>
                </a:solidFill>
              </a:rPr>
              <a:t>(пол-листа, полминуты). </a:t>
            </a:r>
            <a:r>
              <a:rPr lang="ru-RU" altLang="ru-RU" sz="2400" b="1" smtClean="0">
                <a:solidFill>
                  <a:srgbClr val="800000"/>
                </a:solidFill>
              </a:rPr>
              <a:t>Березка.</a:t>
            </a:r>
            <a:r>
              <a:rPr lang="ru-RU" altLang="ru-RU" sz="2400" smtClean="0">
                <a:solidFill>
                  <a:srgbClr val="800000"/>
                </a:solidFill>
              </a:rPr>
              <a:t>.. (дорожка, беседка). </a:t>
            </a:r>
            <a:r>
              <a:rPr lang="ru-RU" altLang="ru-RU" sz="2400" b="1" smtClean="0">
                <a:solidFill>
                  <a:srgbClr val="800000"/>
                </a:solidFill>
              </a:rPr>
              <a:t>Сосна</a:t>
            </a:r>
            <a:r>
              <a:rPr lang="ru-RU" altLang="ru-RU" sz="2400" smtClean="0">
                <a:solidFill>
                  <a:srgbClr val="800000"/>
                </a:solidFill>
              </a:rPr>
              <a:t>... (гнездо, лесок). </a:t>
            </a:r>
            <a:r>
              <a:rPr lang="ru-RU" altLang="ru-RU" sz="2400" b="1" smtClean="0">
                <a:solidFill>
                  <a:srgbClr val="800000"/>
                </a:solidFill>
              </a:rPr>
              <a:t>Чувство.</a:t>
            </a:r>
            <a:r>
              <a:rPr lang="ru-RU" altLang="ru-RU" sz="2400" smtClean="0">
                <a:solidFill>
                  <a:srgbClr val="800000"/>
                </a:solidFill>
              </a:rPr>
              <a:t>.. (лестница, сердце). </a:t>
            </a:r>
            <a:r>
              <a:rPr lang="ru-RU" altLang="ru-RU" sz="2400" b="1" smtClean="0">
                <a:solidFill>
                  <a:srgbClr val="800000"/>
                </a:solidFill>
              </a:rPr>
              <a:t>Ванна... </a:t>
            </a:r>
            <a:r>
              <a:rPr lang="ru-RU" altLang="ru-RU" sz="2400" smtClean="0">
                <a:solidFill>
                  <a:srgbClr val="800000"/>
                </a:solidFill>
              </a:rPr>
              <a:t>(масса, металл).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/>
            </a:r>
            <a:br>
              <a:rPr lang="ru-RU" altLang="ru-RU" smtClean="0">
                <a:solidFill>
                  <a:srgbClr val="C00000"/>
                </a:solidFill>
              </a:rPr>
            </a:br>
            <a:r>
              <a:rPr lang="ru-RU" altLang="ru-RU" u="sng" smtClean="0">
                <a:solidFill>
                  <a:srgbClr val="C00000"/>
                </a:solidFill>
              </a:rPr>
              <a:t>«Весёлый» диктант.</a:t>
            </a:r>
            <a:r>
              <a:rPr lang="ru-RU" altLang="ru-RU" smtClean="0">
                <a:solidFill>
                  <a:srgbClr val="C00000"/>
                </a:solidFill>
              </a:rPr>
              <a:t/>
            </a:r>
            <a:br>
              <a:rPr lang="ru-RU" altLang="ru-RU" smtClean="0">
                <a:solidFill>
                  <a:srgbClr val="C00000"/>
                </a:solidFill>
              </a:rPr>
            </a:br>
            <a:endParaRPr lang="ru-RU" altLang="ru-RU" smtClean="0">
              <a:solidFill>
                <a:srgbClr val="C00000"/>
              </a:solidFill>
            </a:endParaRPr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mtClean="0"/>
              <a:t>Не секрет, что все ребята любят играть. Игра помогает мне создать на уроке творческие ситуации. Например, изучив тему «Правописание О-Ё после шипящих в корне слова», я предложила пятиклассникам попробовать себя в роли учителя и составить для своих друзей </a:t>
            </a:r>
            <a:r>
              <a:rPr lang="ru-RU" altLang="ru-RU" b="1" smtClean="0"/>
              <a:t>весёлый диктант</a:t>
            </a:r>
            <a:endParaRPr lang="ru-RU" altLang="ru-RU" smtClean="0"/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«Весёлый диктант»</a:t>
            </a:r>
            <a:endParaRPr lang="ru-RU" altLang="ru-RU" u="sng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000" i="1" smtClean="0"/>
              <a:t>Шофёр ехал по шоссе в лес. Там он собрал полную корзину спелого крыжовника. Вдруг подул сильный ветер, и шофёр надел капюшон.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На обратном пути он заехал в магазин и купил шоколад, расчёску и дешёвую щётку. Выйдя на улицу, шофёр присел отдохнуть у железной решётки и стал вспоминать, как летом ходил в цирк.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В цирке ему больше всего понравилось выступление жонглёра, который весело подкидывал мячи разного цвета: красного, чёрного, жёлтого. Ещё ему запомнилось выступление медведя, который крутил обруч в шёлковых шортах.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Вдруг шофёр вспомнил, что ему надо приготовиться к предстоящей охоте и почистить ружьё шомполом.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Он быстро сел в машину и поехал домой, но по дороге заглянул на работу, где все относились к нему с почётом и уважением. </a:t>
            </a:r>
            <a:endParaRPr lang="ru-RU" altLang="ru-RU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FF0000"/>
                </a:solidFill>
              </a:rPr>
              <a:t>Редактирование текста</a:t>
            </a:r>
          </a:p>
        </p:txBody>
      </p:sp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495300" y="1412875"/>
            <a:ext cx="8915400" cy="4713288"/>
          </a:xfrm>
        </p:spPr>
        <p:txBody>
          <a:bodyPr/>
          <a:lstStyle/>
          <a:p>
            <a:pPr>
              <a:buFontTx/>
              <a:buNone/>
            </a:pPr>
            <a:r>
              <a:rPr lang="ru-RU" altLang="ru-RU" sz="2000" smtClean="0"/>
              <a:t>Этот вид работы предполагает проведение наблюдений над употреблением слов в речи и строением предложений.</a:t>
            </a:r>
          </a:p>
          <a:p>
            <a:pPr>
              <a:buFontTx/>
              <a:buNone/>
            </a:pPr>
            <a:endParaRPr lang="ru-RU" altLang="ru-RU" sz="2000" i="1" smtClean="0"/>
          </a:p>
          <a:p>
            <a:pPr>
              <a:buFontTx/>
              <a:buNone/>
            </a:pPr>
            <a:r>
              <a:rPr lang="ru-RU" altLang="ru-RU" sz="2000" i="1" smtClean="0"/>
              <a:t>Тема урока: «Как определять лексическое значение слова».</a:t>
            </a:r>
            <a:endParaRPr lang="ru-RU" altLang="ru-RU" sz="2000" i="1" smtClean="0">
              <a:solidFill>
                <a:srgbClr val="800000"/>
              </a:solidFill>
            </a:endParaRPr>
          </a:p>
          <a:p>
            <a:pPr>
              <a:buFontTx/>
              <a:buNone/>
            </a:pPr>
            <a:r>
              <a:rPr lang="ru-RU" altLang="ru-RU" sz="2000" i="1" smtClean="0">
                <a:solidFill>
                  <a:srgbClr val="800000"/>
                </a:solidFill>
              </a:rPr>
              <a:t>Задание: </a:t>
            </a:r>
            <a:r>
              <a:rPr lang="ru-RU" altLang="ru-RU" sz="2000" smtClean="0">
                <a:solidFill>
                  <a:srgbClr val="800000"/>
                </a:solidFill>
              </a:rPr>
              <a:t>Найди ошибки и неточности.</a:t>
            </a:r>
          </a:p>
          <a:p>
            <a:r>
              <a:rPr lang="ru-RU" altLang="ru-RU" sz="2000" smtClean="0"/>
              <a:t>Я хотел закричать, но мой язык словно остолбенел.</a:t>
            </a:r>
          </a:p>
          <a:p>
            <a:r>
              <a:rPr lang="ru-RU" altLang="ru-RU" sz="2000" smtClean="0"/>
              <a:t>Саша подружил с одним мальчиком.</a:t>
            </a:r>
          </a:p>
          <a:p>
            <a:r>
              <a:rPr lang="ru-RU" altLang="ru-RU" sz="2000" smtClean="0"/>
              <a:t>Следователь сказал версию.</a:t>
            </a:r>
          </a:p>
          <a:p>
            <a:r>
              <a:rPr lang="ru-RU" altLang="ru-RU" sz="2000" smtClean="0"/>
              <a:t>Корабль поехал в Сочи.</a:t>
            </a:r>
          </a:p>
          <a:p>
            <a:r>
              <a:rPr lang="ru-RU" altLang="ru-RU" sz="2000" smtClean="0"/>
              <a:t>Повар делает обед</a:t>
            </a:r>
          </a:p>
          <a:p>
            <a:pPr>
              <a:buFontTx/>
              <a:buNone/>
            </a:pPr>
            <a:r>
              <a:rPr lang="ru-RU" altLang="ru-RU" sz="2000" smtClean="0"/>
              <a:t>(окостенел, подружился, высказал, поплыл, приготовил)</a:t>
            </a:r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906000" cy="1600200"/>
          </a:xfrm>
          <a:solidFill>
            <a:schemeClr val="accent5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4800" b="1" u="sng" dirty="0" smtClean="0"/>
              <a:t>Игры на уроках</a:t>
            </a:r>
            <a:br>
              <a:rPr lang="ru-RU" sz="4800" b="1" u="sng" dirty="0" smtClean="0"/>
            </a:br>
            <a:endParaRPr lang="ru-RU" sz="4800" b="1" u="sng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00188"/>
            <a:ext cx="9906000" cy="5357812"/>
          </a:xfrm>
          <a:solidFill>
            <a:schemeClr val="accent5"/>
          </a:solidFill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1.Там водится акулы.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2.Будка собаки.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3.Лежбище медведя.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4.Там живут кроты.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5.Там отдыхают коровы.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6.Там птицы выводят птенцов.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7.Домишко пчел.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8.Помещение для лошади.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9.Ее плетут пауки.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10.Там водятся щуки. </a:t>
            </a:r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11.Жилище муравья.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65100" y="152400"/>
            <a:ext cx="9740900" cy="838200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ru-RU" sz="4800" b="1" u="sng" dirty="0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4800" b="1" u="sng" dirty="0">
                <a:solidFill>
                  <a:srgbClr val="C00000"/>
                </a:solidFill>
              </a:rPr>
              <a:t>Игры на уроках</a:t>
            </a:r>
            <a:br>
              <a:rPr lang="ru-RU" sz="4800" b="1" u="sng" dirty="0">
                <a:solidFill>
                  <a:srgbClr val="C00000"/>
                </a:solidFill>
              </a:rPr>
            </a:br>
            <a:endParaRPr lang="ru-RU" sz="4800" b="1" u="sng" dirty="0">
              <a:solidFill>
                <a:srgbClr val="C00000"/>
              </a:solidFill>
            </a:endParaRPr>
          </a:p>
        </p:txBody>
      </p:sp>
      <p:pic>
        <p:nvPicPr>
          <p:cNvPr id="26629" name="Picture 4" descr="Image17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5" y="1214438"/>
            <a:ext cx="4333875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7850" y="1524000"/>
            <a:ext cx="8832850" cy="5334000"/>
          </a:xfrm>
          <a:solidFill>
            <a:schemeClr val="accent5"/>
          </a:solidFill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i="1" dirty="0" smtClean="0">
                <a:solidFill>
                  <a:srgbClr val="660033"/>
                </a:solidFill>
              </a:rPr>
              <a:t>  Ребусы</a:t>
            </a:r>
          </a:p>
        </p:txBody>
      </p:sp>
      <p:pic>
        <p:nvPicPr>
          <p:cNvPr id="27651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67100" y="1600200"/>
            <a:ext cx="5159375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577850" y="3810000"/>
            <a:ext cx="1905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altLang="ru-RU" sz="3200" i="1">
                <a:solidFill>
                  <a:srgbClr val="660033"/>
                </a:solidFill>
              </a:rPr>
              <a:t>Шарады</a:t>
            </a:r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3054350" y="3768725"/>
            <a:ext cx="61087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ru-RU" altLang="ru-RU" sz="1900" b="1"/>
              <a:t>Первое – нота, второе – тоже,</a:t>
            </a:r>
            <a:br>
              <a:rPr lang="ru-RU" altLang="ru-RU" sz="1900" b="1"/>
            </a:br>
            <a:r>
              <a:rPr lang="ru-RU" altLang="ru-RU" sz="1900" b="1"/>
              <a:t>А целое на боб похожа. ( Фа – соль)</a:t>
            </a:r>
            <a:br>
              <a:rPr lang="ru-RU" altLang="ru-RU" sz="1900" b="1"/>
            </a:br>
            <a:r>
              <a:rPr lang="ru-RU" altLang="ru-RU" sz="1900" b="1"/>
              <a:t/>
            </a:r>
            <a:br>
              <a:rPr lang="ru-RU" altLang="ru-RU" sz="1900" b="1"/>
            </a:br>
            <a:r>
              <a:rPr lang="ru-RU" altLang="ru-RU" sz="1900" b="1"/>
              <a:t>Первое – предлог, второе- летний дом,</a:t>
            </a:r>
            <a:br>
              <a:rPr lang="ru-RU" altLang="ru-RU" sz="1900" b="1"/>
            </a:br>
            <a:r>
              <a:rPr lang="ru-RU" altLang="ru-RU" sz="1900" b="1"/>
              <a:t>А целое порой решается с трудом. </a:t>
            </a:r>
          </a:p>
          <a:p>
            <a:pPr eaLnBrk="1" hangingPunct="1"/>
            <a:r>
              <a:rPr lang="ru-RU" altLang="ru-RU" sz="1900" b="1"/>
              <a:t>( За – дача).</a:t>
            </a:r>
            <a:br>
              <a:rPr lang="ru-RU" altLang="ru-RU" sz="1900" b="1"/>
            </a:br>
            <a:r>
              <a:rPr lang="ru-RU" altLang="ru-RU" sz="1900" b="1"/>
              <a:t/>
            </a:r>
            <a:br>
              <a:rPr lang="ru-RU" altLang="ru-RU" sz="1900" b="1"/>
            </a:br>
            <a:r>
              <a:rPr lang="ru-RU" altLang="ru-RU" sz="1900" b="1"/>
              <a:t>Начало – голос птицы, конец – на дне пруда.</a:t>
            </a:r>
            <a:br>
              <a:rPr lang="ru-RU" altLang="ru-RU" sz="1900" b="1"/>
            </a:br>
            <a:r>
              <a:rPr lang="ru-RU" altLang="ru-RU" sz="1900" b="1"/>
              <a:t>А целое в музее найдёте без труда.</a:t>
            </a:r>
          </a:p>
          <a:p>
            <a:pPr eaLnBrk="1" hangingPunct="1"/>
            <a:r>
              <a:rPr lang="ru-RU" altLang="ru-RU" sz="1900" b="1"/>
              <a:t> ( Картина).</a:t>
            </a:r>
          </a:p>
        </p:txBody>
      </p:sp>
      <p:sp>
        <p:nvSpPr>
          <p:cNvPr id="8" name="Rectangle 2"/>
          <p:cNvSpPr txBox="1">
            <a:spLocks noGrp="1" noChangeArrowheads="1"/>
          </p:cNvSpPr>
          <p:nvPr>
            <p:ph type="title"/>
          </p:nvPr>
        </p:nvSpPr>
        <p:spPr>
          <a:xfrm>
            <a:off x="577850" y="228600"/>
            <a:ext cx="8915400" cy="1066800"/>
          </a:xfrm>
          <a:solidFill>
            <a:schemeClr val="accent5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4800" b="1" u="sng" dirty="0" smtClean="0"/>
              <a:t/>
            </a:r>
            <a:br>
              <a:rPr lang="ru-RU" sz="4800" b="1" u="sng" dirty="0" smtClean="0"/>
            </a:br>
            <a:r>
              <a:rPr lang="ru-RU" sz="4800" b="1" u="sng" dirty="0" smtClean="0"/>
              <a:t>Игры на уроках</a:t>
            </a:r>
            <a:br>
              <a:rPr lang="ru-RU" sz="4800" b="1" u="sng" dirty="0" smtClean="0"/>
            </a:br>
            <a:endParaRPr lang="ru-RU" sz="4800" b="1" u="sng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>
                <a:solidFill>
                  <a:srgbClr val="C00000"/>
                </a:solidFill>
              </a:rPr>
              <a:t>Игры на уроках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1484313"/>
            <a:ext cx="8915400" cy="2520950"/>
          </a:xfrm>
        </p:spPr>
        <p:txBody>
          <a:bodyPr/>
          <a:lstStyle/>
          <a:p>
            <a:pPr indent="19050" eaLnBrk="1" hangingPunct="1">
              <a:buFontTx/>
              <a:buNone/>
              <a:defRPr/>
            </a:pPr>
            <a:r>
              <a:rPr lang="ru-RU" sz="2000" b="1" dirty="0" smtClean="0"/>
              <a:t>Игровые задания, направленные на отработку орфоэпических норм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i="1" dirty="0" smtClean="0">
                <a:solidFill>
                  <a:srgbClr val="660033"/>
                </a:solidFill>
              </a:rPr>
              <a:t>(«Составь текст и озвучь его», «Конкурс дикторов и др.)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dirty="0" smtClean="0"/>
              <a:t>   </a:t>
            </a:r>
            <a:r>
              <a:rPr lang="ru-RU" sz="2000" b="1" dirty="0" smtClean="0"/>
              <a:t>Лексико-фразеологические игры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i="1" dirty="0" smtClean="0">
                <a:solidFill>
                  <a:srgbClr val="660033"/>
                </a:solidFill>
              </a:rPr>
              <a:t>(«Составь фразеологизм», «Составь пословицу», «Угадай-ка» и др.)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b="1" dirty="0" smtClean="0"/>
              <a:t>Игровые задания, направленные на отработку орфографических и пунктуационных норм</a:t>
            </a:r>
            <a:r>
              <a:rPr lang="ru-RU" sz="2000" i="1" dirty="0" smtClean="0">
                <a:solidFill>
                  <a:srgbClr val="660033"/>
                </a:solidFill>
              </a:rPr>
              <a:t>(«Третий лишний»)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b="1" dirty="0" smtClean="0"/>
              <a:t>Игра «За кем последнее слово?» по теме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b="1" dirty="0" smtClean="0"/>
              <a:t> «</a:t>
            </a:r>
            <a:r>
              <a:rPr lang="ru-RU" sz="2000" b="1" dirty="0" err="1" smtClean="0"/>
              <a:t>Морфемика</a:t>
            </a:r>
            <a:r>
              <a:rPr lang="ru-RU" sz="2000" b="1" dirty="0" smtClean="0"/>
              <a:t>» </a:t>
            </a:r>
            <a:r>
              <a:rPr lang="ru-RU" sz="2000" i="1" dirty="0" smtClean="0">
                <a:solidFill>
                  <a:srgbClr val="800000"/>
                </a:solidFill>
              </a:rPr>
              <a:t>(Образовать родственные слова 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i="1" dirty="0" smtClean="0">
                <a:solidFill>
                  <a:srgbClr val="800000"/>
                </a:solidFill>
              </a:rPr>
              <a:t>от данного корня. Выигрывает тот, кто называет</a:t>
            </a:r>
          </a:p>
          <a:p>
            <a:pPr indent="19050" eaLnBrk="1" hangingPunct="1">
              <a:buFontTx/>
              <a:buNone/>
              <a:defRPr/>
            </a:pPr>
            <a:r>
              <a:rPr lang="ru-RU" sz="2000" i="1" dirty="0" smtClean="0">
                <a:solidFill>
                  <a:srgbClr val="800000"/>
                </a:solidFill>
              </a:rPr>
              <a:t> слово последним)</a:t>
            </a:r>
          </a:p>
          <a:p>
            <a:pPr indent="19050" eaLnBrk="1" hangingPunct="1">
              <a:buFontTx/>
              <a:buNone/>
              <a:defRPr/>
            </a:pPr>
            <a:endParaRPr lang="ru-RU" sz="2400" i="1" dirty="0" smtClean="0">
              <a:solidFill>
                <a:srgbClr val="660033"/>
              </a:solidFill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28676" name="Picture 4" descr="C:\Users\Геннадий\Desktop\20250221_09440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5388" y="4005263"/>
            <a:ext cx="2139950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>
                <a:solidFill>
                  <a:srgbClr val="FF0000"/>
                </a:solidFill>
              </a:rPr>
              <a:t>Игра «Кто больше слов?»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800" smtClean="0"/>
              <a:t>В целях расширения словарного запаса используется на уроках русского языка игра «У кого больше слов». Тематика слов может быть разная: о спорте, о городе, о празднике. При изучении правописания О-Ё после шипящих проводится такая разминка «Кто больше  вспомнит слов», которые оканчиваются на ЧОНОК ( бочонок, галчонок, бельчонок, зайчонок.)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FF0000"/>
                </a:solidFill>
              </a:rPr>
              <a:t>Игры на уроках русского языка</a:t>
            </a:r>
          </a:p>
        </p:txBody>
      </p:sp>
      <p:pic>
        <p:nvPicPr>
          <p:cNvPr id="30723" name="Picture 2" descr="C:\Users\Геннадий\Desktop\20260415_0906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0750" y="1196975"/>
            <a:ext cx="3600450" cy="2700338"/>
          </a:xfrm>
          <a:noFill/>
        </p:spPr>
      </p:pic>
      <p:pic>
        <p:nvPicPr>
          <p:cNvPr id="30724" name="Picture 3" descr="C:\Users\Геннадий\Desktop\20260415_09573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0338" y="1196975"/>
            <a:ext cx="35528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4" descr="C:\Users\Геннадий\Desktop\20260415_10505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0750" y="4140200"/>
            <a:ext cx="3624263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5" descr="C:\Users\Геннадий\Desktop\20260415_121414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3363" y="4005263"/>
            <a:ext cx="349250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274638"/>
            <a:ext cx="9080500" cy="1143000"/>
          </a:xfrm>
          <a:solidFill>
            <a:schemeClr val="accent5"/>
          </a:solidFill>
        </p:spPr>
        <p:txBody>
          <a:bodyPr/>
          <a:lstStyle/>
          <a:p>
            <a:pPr eaLnBrk="1" hangingPunct="1">
              <a:defRPr/>
            </a:pPr>
            <a:r>
              <a:rPr lang="ru-RU" sz="3200" b="1" dirty="0" smtClean="0"/>
              <a:t>Творческие задания с элементами изобразительного творчества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7650" y="1465263"/>
            <a:ext cx="9163050" cy="5011737"/>
          </a:xfrm>
          <a:solidFill>
            <a:schemeClr val="accent5"/>
          </a:solidFill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ru-RU" i="1" dirty="0" smtClean="0"/>
              <a:t>Иллюстрации к пословицам, фразеологизмам, проектам</a:t>
            </a:r>
            <a:r>
              <a:rPr lang="ru-RU" dirty="0" smtClean="0"/>
              <a:t>  </a:t>
            </a:r>
          </a:p>
        </p:txBody>
      </p:sp>
      <p:pic>
        <p:nvPicPr>
          <p:cNvPr id="3174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2895600"/>
            <a:ext cx="28575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28321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7" descr="C:\Users\Геннадий\AppData\Local\Temp\Rar$DIa4288.13291\786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0113" y="2565400"/>
            <a:ext cx="2927350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u="sng" smtClean="0">
                <a:solidFill>
                  <a:srgbClr val="FF0000"/>
                </a:solidFill>
              </a:rPr>
              <a:t>Использование иллюстраций для запоминания правописания слов и орфоэпических норм</a:t>
            </a:r>
          </a:p>
        </p:txBody>
      </p:sp>
      <p:pic>
        <p:nvPicPr>
          <p:cNvPr id="32771" name="Picture 2" descr="C:\Users\Геннадий\Desktop\Screenshot_20241119-211117_Telegram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97463" y="4437063"/>
            <a:ext cx="4400550" cy="2420937"/>
          </a:xfrm>
          <a:noFill/>
        </p:spPr>
      </p:pic>
      <p:pic>
        <p:nvPicPr>
          <p:cNvPr id="32772" name="Picture 3" descr="C:\Users\Геннадий\Desktop\Screenshot_20240920-163709_Telegram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0838" y="1196975"/>
            <a:ext cx="2289175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C:\Users\Геннадий\Desktop\Screenshot_20241119-211050_Telegram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1475" y="4365625"/>
            <a:ext cx="253523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5" descr="C:\Users\Геннадий\Desktop\Screenshot_20241119-225559_Telegram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9488" y="1341438"/>
            <a:ext cx="1997075" cy="299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7" descr="C:\Users\Геннадий\Desktop\Screenshot_20241119-210748_Telegram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5213" y="1268413"/>
            <a:ext cx="2057400" cy="297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>Весёлые «запоминалки»</a:t>
            </a:r>
          </a:p>
        </p:txBody>
      </p:sp>
      <p:sp>
        <p:nvSpPr>
          <p:cNvPr id="3379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smtClean="0"/>
              <a:t>1.Правило ослика ИА(правило чередования гласных в корнях:-мер-/-мир-  -дер-/-дир-  -тер-/-тир и тд.</a:t>
            </a:r>
          </a:p>
          <a:p>
            <a:r>
              <a:rPr lang="ru-RU" altLang="ru-RU" sz="2400" smtClean="0"/>
              <a:t>2.Правило правописания суффиксов –иц-/-ец-</a:t>
            </a:r>
            <a:endParaRPr lang="en-US" altLang="ru-RU" sz="2400" smtClean="0"/>
          </a:p>
          <a:p>
            <a:pPr>
              <a:buFontTx/>
              <a:buNone/>
            </a:pPr>
            <a:r>
              <a:rPr lang="en-US" altLang="ru-RU" sz="2400" smtClean="0"/>
              <a:t>                ^                            ^      </a:t>
            </a:r>
            <a:endParaRPr lang="ru-RU" altLang="ru-RU" sz="2400" smtClean="0"/>
          </a:p>
          <a:p>
            <a:r>
              <a:rPr lang="ru-RU" altLang="ru-RU" sz="2400" smtClean="0"/>
              <a:t>Красавица надела платьице</a:t>
            </a:r>
            <a:r>
              <a:rPr lang="en-US" altLang="ru-RU" sz="2400" smtClean="0"/>
              <a:t>  </a:t>
            </a:r>
          </a:p>
          <a:p>
            <a:pPr>
              <a:buFontTx/>
              <a:buNone/>
            </a:pPr>
            <a:r>
              <a:rPr lang="ru-RU" altLang="ru-RU" sz="2400" smtClean="0"/>
              <a:t>             </a:t>
            </a:r>
            <a:r>
              <a:rPr lang="en-US" altLang="ru-RU" sz="2400" smtClean="0"/>
              <a:t>^    </a:t>
            </a:r>
            <a:r>
              <a:rPr lang="ru-RU" altLang="ru-RU" sz="2400" smtClean="0"/>
              <a:t>                     </a:t>
            </a:r>
            <a:r>
              <a:rPr lang="en-US" altLang="ru-RU" sz="2400" smtClean="0"/>
              <a:t>^</a:t>
            </a:r>
            <a:endParaRPr lang="ru-RU" altLang="ru-RU" sz="2400" smtClean="0"/>
          </a:p>
          <a:p>
            <a:r>
              <a:rPr lang="ru-RU" altLang="ru-RU" sz="2400" smtClean="0"/>
              <a:t>Красавец надел пальтецо</a:t>
            </a:r>
          </a:p>
          <a:p>
            <a:r>
              <a:rPr lang="ru-RU" altLang="ru-RU" sz="2400" smtClean="0"/>
              <a:t>3.Гласные в окончаниях глаголов </a:t>
            </a:r>
            <a:r>
              <a:rPr lang="en-US" altLang="ru-RU" sz="2400" smtClean="0"/>
              <a:t>I</a:t>
            </a:r>
            <a:r>
              <a:rPr lang="ru-RU" altLang="ru-RU" sz="2400" smtClean="0"/>
              <a:t> спр. и</a:t>
            </a:r>
            <a:r>
              <a:rPr lang="en-US" altLang="ru-RU" sz="2400" smtClean="0"/>
              <a:t> II</a:t>
            </a:r>
            <a:r>
              <a:rPr lang="ru-RU" altLang="ru-RU" sz="2400" smtClean="0"/>
              <a:t> спр.</a:t>
            </a:r>
          </a:p>
          <a:p>
            <a:pPr>
              <a:buFontTx/>
              <a:buNone/>
            </a:pPr>
            <a:r>
              <a:rPr lang="ru-RU" altLang="ru-RU" sz="2400" smtClean="0"/>
              <a:t>     </a:t>
            </a:r>
            <a:r>
              <a:rPr lang="en-US" altLang="ru-RU" sz="2400" smtClean="0"/>
              <a:t>I</a:t>
            </a:r>
            <a:r>
              <a:rPr lang="ru-RU" altLang="ru-RU" sz="2400" smtClean="0"/>
              <a:t> спр.                     </a:t>
            </a:r>
            <a:r>
              <a:rPr lang="en-US" altLang="ru-RU" sz="2400" smtClean="0"/>
              <a:t>II</a:t>
            </a:r>
            <a:r>
              <a:rPr lang="ru-RU" altLang="ru-RU" sz="2400" smtClean="0"/>
              <a:t> спр.</a:t>
            </a:r>
          </a:p>
          <a:p>
            <a:pPr>
              <a:buFontTx/>
              <a:buNone/>
            </a:pPr>
            <a:r>
              <a:rPr lang="ru-RU" altLang="ru-RU" sz="2400" smtClean="0"/>
              <a:t>     Целую                  милая</a:t>
            </a:r>
            <a:endParaRPr lang="en-US" altLang="ru-RU" sz="2400" smtClean="0"/>
          </a:p>
          <a:p>
            <a:endParaRPr lang="ru-RU" altLang="ru-RU" smtClean="0"/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Весёлые «запоминалки»</a:t>
            </a:r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mtClean="0"/>
              <a:t>4.Правописания суффиксов –чик и –щик-</a:t>
            </a:r>
          </a:p>
          <a:p>
            <a:pPr>
              <a:buFontTx/>
              <a:buNone/>
            </a:pPr>
            <a:r>
              <a:rPr lang="ru-RU" altLang="ru-RU" smtClean="0"/>
              <a:t>                  Я </a:t>
            </a:r>
            <a:r>
              <a:rPr lang="ru-RU" altLang="ru-RU" u="sng" smtClean="0"/>
              <a:t>т</a:t>
            </a:r>
            <a:r>
              <a:rPr lang="ru-RU" altLang="ru-RU" smtClean="0"/>
              <a:t>о</a:t>
            </a:r>
            <a:r>
              <a:rPr lang="ru-RU" altLang="ru-RU" u="sng" smtClean="0"/>
              <a:t>ж</a:t>
            </a:r>
            <a:r>
              <a:rPr lang="ru-RU" altLang="ru-RU" smtClean="0"/>
              <a:t>е </a:t>
            </a:r>
            <a:r>
              <a:rPr lang="ru-RU" altLang="ru-RU" u="sng" smtClean="0"/>
              <a:t>зд</a:t>
            </a:r>
            <a:r>
              <a:rPr lang="ru-RU" altLang="ru-RU" smtClean="0"/>
              <a:t>е</a:t>
            </a:r>
            <a:r>
              <a:rPr lang="ru-RU" altLang="ru-RU" u="sng" smtClean="0"/>
              <a:t>с</a:t>
            </a:r>
            <a:r>
              <a:rPr lang="ru-RU" altLang="ru-RU" smtClean="0"/>
              <a:t>ь</a:t>
            </a:r>
          </a:p>
          <a:p>
            <a:pPr>
              <a:buFontTx/>
              <a:buNone/>
            </a:pPr>
            <a:r>
              <a:rPr lang="ru-RU" altLang="ru-RU" smtClean="0"/>
              <a:t>(перед согласными, которые присутствуют в этой фразе пишется суффикс –чик-</a:t>
            </a:r>
          </a:p>
          <a:p>
            <a:pPr>
              <a:buFontTx/>
              <a:buNone/>
            </a:pPr>
            <a:r>
              <a:rPr lang="ru-RU" altLang="ru-RU" smtClean="0"/>
              <a:t>5 Правописание гласных и/ы после ц (исключения)</a:t>
            </a:r>
          </a:p>
          <a:p>
            <a:pPr>
              <a:buFontTx/>
              <a:buNone/>
            </a:pPr>
            <a:r>
              <a:rPr lang="ru-RU" altLang="ru-RU" smtClean="0"/>
              <a:t>Цыган в цыпках на цыпочках подошёл к цыплёнку и цыкнул: «Цыц!»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Весёлые «запоминалки»</a:t>
            </a:r>
          </a:p>
        </p:txBody>
      </p:sp>
      <p:sp>
        <p:nvSpPr>
          <p:cNvPr id="358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mtClean="0"/>
              <a:t>5.</a:t>
            </a:r>
            <a:r>
              <a:rPr lang="ru-RU" altLang="ru-RU" b="1" smtClean="0"/>
              <a:t> Правописание гласных О – Е после шипящей в корне слова</a:t>
            </a:r>
          </a:p>
          <a:p>
            <a:pPr>
              <a:buFontTx/>
              <a:buNone/>
            </a:pPr>
            <a:r>
              <a:rPr lang="ru-RU" altLang="ru-RU" smtClean="0"/>
              <a:t>Вот вам совет весёлый, бодрящий:</a:t>
            </a:r>
          </a:p>
          <a:p>
            <a:pPr>
              <a:buFontTx/>
              <a:buNone/>
            </a:pPr>
            <a:r>
              <a:rPr lang="ru-RU" altLang="ru-RU" smtClean="0"/>
              <a:t>В корне слова после шипящей</a:t>
            </a:r>
          </a:p>
          <a:p>
            <a:pPr>
              <a:buFontTx/>
              <a:buNone/>
            </a:pPr>
            <a:r>
              <a:rPr lang="ru-RU" altLang="ru-RU" smtClean="0"/>
              <a:t>Под ударением слышится что?</a:t>
            </a:r>
          </a:p>
          <a:p>
            <a:pPr>
              <a:buFontTx/>
              <a:buNone/>
            </a:pPr>
            <a:r>
              <a:rPr lang="ru-RU" altLang="ru-RU" smtClean="0"/>
              <a:t>Слышится О. Пишется Ё.</a:t>
            </a:r>
          </a:p>
          <a:p>
            <a:r>
              <a:rPr lang="ru-RU" altLang="ru-RU" sz="2000" smtClean="0"/>
              <a:t>ИСКЛЮЧЕНИЯ: ШОРОХ в КРЫЖОВНИКЕ, НА КАПЮШОНЕ ШОВ,ШОФЁР ЕДЕТ ПО ШОССЕ,ЖОНГЛЁР ЕЛ ШОКОЛАД</a:t>
            </a:r>
          </a:p>
          <a:p>
            <a:r>
              <a:rPr lang="ru-RU" altLang="ru-RU" smtClean="0"/>
              <a:t/>
            </a:r>
            <a:br>
              <a:rPr lang="ru-RU" altLang="ru-RU" smtClean="0"/>
            </a:b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Весёлые «запоминалки»</a:t>
            </a:r>
          </a:p>
        </p:txBody>
      </p:sp>
      <p:sp>
        <p:nvSpPr>
          <p:cNvPr id="368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000" smtClean="0"/>
              <a:t>6.Вопросы дееапичастий – «собачьи»</a:t>
            </a:r>
          </a:p>
          <a:p>
            <a:pPr>
              <a:buFontTx/>
              <a:buNone/>
            </a:pPr>
            <a:r>
              <a:rPr lang="ru-RU" altLang="ru-RU" sz="2000" smtClean="0"/>
              <a:t>Что де</a:t>
            </a:r>
            <a:r>
              <a:rPr lang="ru-RU" altLang="ru-RU" sz="2000" smtClean="0">
                <a:solidFill>
                  <a:srgbClr val="C00000"/>
                </a:solidFill>
              </a:rPr>
              <a:t>лая</a:t>
            </a:r>
            <a:r>
              <a:rPr lang="ru-RU" altLang="ru-RU" sz="2000" smtClean="0"/>
              <a:t>? Что сдел</a:t>
            </a:r>
            <a:r>
              <a:rPr lang="ru-RU" altLang="ru-RU" sz="2000" smtClean="0">
                <a:solidFill>
                  <a:srgbClr val="C00000"/>
                </a:solidFill>
              </a:rPr>
              <a:t>ав</a:t>
            </a:r>
            <a:r>
              <a:rPr lang="ru-RU" altLang="ru-RU" sz="2000" smtClean="0"/>
              <a:t>?</a:t>
            </a:r>
          </a:p>
          <a:p>
            <a:pPr>
              <a:buFontTx/>
              <a:buNone/>
            </a:pPr>
            <a:r>
              <a:rPr lang="ru-RU" altLang="ru-RU" sz="2000" smtClean="0"/>
              <a:t>7.</a:t>
            </a:r>
            <a:r>
              <a:rPr lang="ru-RU" altLang="ru-RU" sz="2000" b="1" smtClean="0"/>
              <a:t> МЕСТОИМЕНИЕ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smtClean="0"/>
              <a:t>Как названье дать словам:</a:t>
            </a:r>
          </a:p>
          <a:p>
            <a:pPr>
              <a:buFontTx/>
              <a:buNone/>
            </a:pPr>
            <a:r>
              <a:rPr lang="ru-RU" altLang="ru-RU" sz="2000" smtClean="0"/>
              <a:t>Я, ТЫ, МЫ, и НАМ, и ВАМ,</a:t>
            </a:r>
          </a:p>
          <a:p>
            <a:pPr>
              <a:buFontTx/>
              <a:buNone/>
            </a:pPr>
            <a:r>
              <a:rPr lang="ru-RU" altLang="ru-RU" sz="2000" smtClean="0"/>
              <a:t>КТО и ЧТО, КАКОЙ и СКОЛЬКО,</a:t>
            </a:r>
          </a:p>
          <a:p>
            <a:pPr>
              <a:buFontTx/>
              <a:buNone/>
            </a:pPr>
            <a:r>
              <a:rPr lang="ru-RU" altLang="ru-RU" sz="2000" smtClean="0"/>
              <a:t>ЭТОТ, ТОТ, ТАКОЙ и СТОЛЬКО,</a:t>
            </a:r>
          </a:p>
          <a:p>
            <a:pPr>
              <a:buFontTx/>
              <a:buNone/>
            </a:pPr>
            <a:r>
              <a:rPr lang="ru-RU" altLang="ru-RU" sz="2000" smtClean="0"/>
              <a:t>НАШ и ВАШ, и МОЙ, и ТВОЙ,</a:t>
            </a:r>
          </a:p>
          <a:p>
            <a:pPr>
              <a:buFontTx/>
              <a:buNone/>
            </a:pPr>
            <a:r>
              <a:rPr lang="ru-RU" altLang="ru-RU" sz="2000" smtClean="0"/>
              <a:t>ИХ, ЕГО, ЕЁ и СВОЙ? —</a:t>
            </a:r>
          </a:p>
          <a:p>
            <a:pPr>
              <a:buFontTx/>
              <a:buNone/>
            </a:pPr>
            <a:r>
              <a:rPr lang="ru-RU" altLang="ru-RU" sz="2000" smtClean="0"/>
              <a:t>Это, без сомнения,</a:t>
            </a:r>
          </a:p>
          <a:p>
            <a:pPr>
              <a:buFontTx/>
              <a:buNone/>
            </a:pPr>
            <a:r>
              <a:rPr lang="ru-RU" altLang="ru-RU" sz="2000" smtClean="0"/>
              <a:t>Всё МЕСТОИМЕНИЯ!</a:t>
            </a:r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>
          <a:xfrm>
            <a:off x="495300" y="1125538"/>
            <a:ext cx="8915400" cy="935037"/>
          </a:xfrm>
        </p:spPr>
        <p:txBody>
          <a:bodyPr/>
          <a:lstStyle/>
          <a:p>
            <a:r>
              <a:rPr lang="ru-RU" altLang="ru-RU" smtClean="0"/>
              <a:t> </a:t>
            </a:r>
            <a:r>
              <a:rPr lang="ru-RU" altLang="ru-RU" sz="3200" smtClean="0">
                <a:solidFill>
                  <a:srgbClr val="C00000"/>
                </a:solidFill>
              </a:rPr>
              <a:t>Творческая деятельность учащихся при изучении литературы складывается из</a:t>
            </a:r>
            <a:r>
              <a:rPr lang="ru-RU" altLang="ru-RU" smtClean="0"/>
              <a:t>: </a:t>
            </a:r>
            <a:br>
              <a:rPr lang="ru-RU" altLang="ru-RU" smtClean="0"/>
            </a:br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8950" y="2276475"/>
            <a:ext cx="8915400" cy="3806825"/>
          </a:xfrm>
        </p:spPr>
        <p:txBody>
          <a:bodyPr/>
          <a:lstStyle/>
          <a:p>
            <a:pPr marL="514350" indent="-514350">
              <a:buFontTx/>
              <a:buAutoNum type="arabicParenR"/>
              <a:defRPr/>
            </a:pPr>
            <a:r>
              <a:rPr lang="ru-RU" sz="2400" dirty="0" smtClean="0"/>
              <a:t>литературно-творческих заданий; </a:t>
            </a:r>
          </a:p>
          <a:p>
            <a:pPr marL="514350" indent="-514350">
              <a:buFontTx/>
              <a:buNone/>
              <a:defRPr/>
            </a:pPr>
            <a:r>
              <a:rPr lang="ru-RU" sz="2400" dirty="0" smtClean="0"/>
              <a:t>2) творческих сочинений; </a:t>
            </a:r>
          </a:p>
          <a:p>
            <a:pPr marL="514350" indent="-514350">
              <a:buFontTx/>
              <a:buNone/>
              <a:defRPr/>
            </a:pPr>
            <a:r>
              <a:rPr lang="ru-RU" sz="2400" dirty="0" smtClean="0"/>
              <a:t>3)заданий, развивающих творческого</a:t>
            </a:r>
          </a:p>
          <a:p>
            <a:pPr>
              <a:buFontTx/>
              <a:buNone/>
              <a:defRPr/>
            </a:pPr>
            <a:r>
              <a:rPr lang="ru-RU" sz="2400" dirty="0" err="1" smtClean="0"/>
              <a:t>коментарора</a:t>
            </a:r>
            <a:r>
              <a:rPr lang="ru-RU" sz="2400" dirty="0" smtClean="0"/>
              <a:t> литературных произведений;</a:t>
            </a:r>
          </a:p>
          <a:p>
            <a:pPr>
              <a:buFontTx/>
              <a:buNone/>
              <a:defRPr/>
            </a:pPr>
            <a:r>
              <a:rPr lang="ru-RU" sz="2400" dirty="0" smtClean="0"/>
              <a:t>4)заданий, развивающих творческого читателя; </a:t>
            </a:r>
          </a:p>
          <a:p>
            <a:pPr>
              <a:buFontTx/>
              <a:buNone/>
              <a:defRPr/>
            </a:pPr>
            <a:r>
              <a:rPr lang="ru-RU" sz="2400" dirty="0" smtClean="0"/>
              <a:t>5)участия в творческих формах урока.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u="sng" smtClean="0">
                <a:solidFill>
                  <a:srgbClr val="C00000"/>
                </a:solidFill>
              </a:rPr>
              <a:t>Приемы для развития творческих способностей на уроках литературы</a:t>
            </a:r>
          </a:p>
        </p:txBody>
      </p:sp>
      <p:sp>
        <p:nvSpPr>
          <p:cNvPr id="389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1800" smtClean="0">
                <a:solidFill>
                  <a:srgbClr val="002060"/>
                </a:solidFill>
              </a:rPr>
              <a:t>1.Фантастическая добавка . (Представьте себе, что вы можете встретиться с Онегиным и Ленским за день до дуэли. Что бы вы сказали им?)</a:t>
            </a:r>
          </a:p>
          <a:p>
            <a:pPr>
              <a:buFontTx/>
              <a:buNone/>
            </a:pPr>
            <a:r>
              <a:rPr lang="ru-RU" altLang="ru-RU" sz="1800" smtClean="0">
                <a:solidFill>
                  <a:srgbClr val="002060"/>
                </a:solidFill>
              </a:rPr>
              <a:t>2.Ролевые игры, диалоги («Точка зрения», встреча с литературными персонажами, например, встреча Чичикова («Мертвые души») и Гоголя на балу) или беседа монаха и Мцыри перед смертью(«Мцыри» М.Ю.Лермонтов). Осуждение или выражение сочувствия герою.</a:t>
            </a:r>
          </a:p>
          <a:p>
            <a:pPr>
              <a:buFontTx/>
              <a:buNone/>
            </a:pPr>
            <a:r>
              <a:rPr lang="ru-RU" altLang="ru-RU" sz="1800" smtClean="0">
                <a:solidFill>
                  <a:srgbClr val="002060"/>
                </a:solidFill>
              </a:rPr>
              <a:t>3.«Посмотри на героя другими глазами» (на Жилина глазами Дины, Л.Н.Толстой «Кавказский пленник», на Швабрина глазами Маши, А.С.Пушкин «Капитанская дочка»)</a:t>
            </a:r>
          </a:p>
          <a:p>
            <a:pPr>
              <a:buFontTx/>
              <a:buNone/>
            </a:pPr>
            <a:r>
              <a:rPr lang="ru-RU" altLang="ru-RU" sz="1800" smtClean="0">
                <a:solidFill>
                  <a:srgbClr val="002060"/>
                </a:solidFill>
              </a:rPr>
              <a:t>4.Игра «Да-нет» (герой или героиня не отличались щедростью, хоть и были рады гостям. Кто это? (Коробочка из «Мертвых душ» Гоголя)</a:t>
            </a:r>
          </a:p>
          <a:p>
            <a:pPr>
              <a:buFontTx/>
              <a:buNone/>
            </a:pPr>
            <a:r>
              <a:rPr lang="ru-RU" altLang="ru-RU" sz="1800" smtClean="0">
                <a:solidFill>
                  <a:srgbClr val="002060"/>
                </a:solidFill>
              </a:rPr>
              <a:t>5.Дописывание, додумывание (чтение отрывка из произведения с остановкой на самом интересном месте, ученикам  предполагаю дописать или представить, что будет дальше)</a:t>
            </a:r>
          </a:p>
          <a:p>
            <a:endParaRPr lang="ru-RU" altLang="ru-RU" smtClean="0"/>
          </a:p>
          <a:p>
            <a:pPr>
              <a:buFontTx/>
              <a:buNone/>
            </a:pPr>
            <a:endParaRPr lang="ru-RU" altLang="ru-RU" smtClean="0"/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u="sng" smtClean="0">
                <a:solidFill>
                  <a:srgbClr val="C00000"/>
                </a:solidFill>
              </a:rPr>
              <a:t>Приемы для развития творческих способностей на уроках литературы</a:t>
            </a:r>
            <a:endParaRPr lang="ru-RU" altLang="ru-RU" sz="3200" smtClean="0"/>
          </a:p>
        </p:txBody>
      </p:sp>
      <p:sp>
        <p:nvSpPr>
          <p:cNvPr id="399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smtClean="0">
                <a:solidFill>
                  <a:srgbClr val="002060"/>
                </a:solidFill>
              </a:rPr>
              <a:t>«Лови ошибку!» (даётся искаженный сюжет, предлагается найти и доказать ошибочность)</a:t>
            </a:r>
          </a:p>
          <a:p>
            <a:r>
              <a:rPr lang="ru-RU" altLang="ru-RU" sz="2400" smtClean="0">
                <a:solidFill>
                  <a:srgbClr val="002060"/>
                </a:solidFill>
              </a:rPr>
              <a:t>Создание интерьера по характеристике героя.</a:t>
            </a:r>
          </a:p>
          <a:p>
            <a:r>
              <a:rPr lang="ru-RU" altLang="ru-RU" sz="2400" smtClean="0">
                <a:solidFill>
                  <a:srgbClr val="002060"/>
                </a:solidFill>
              </a:rPr>
              <a:t>«Создай картину по стихотворению» (читается стихотворение, учащимся предлагается устно или с помощью рисунка нарисовать возникающую в воображении картину и дать ей название)</a:t>
            </a:r>
          </a:p>
          <a:p>
            <a:r>
              <a:rPr lang="ru-RU" altLang="ru-RU" sz="2400" smtClean="0">
                <a:solidFill>
                  <a:srgbClr val="002060"/>
                </a:solidFill>
              </a:rPr>
              <a:t>«Восстанови текст» (учитель читает текст, ученик восстанавливает пропущенные части с помощью рисунка)</a:t>
            </a:r>
          </a:p>
          <a:p>
            <a:endParaRPr lang="ru-RU" alt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> </a:t>
            </a:r>
            <a:r>
              <a:rPr lang="ru-RU" altLang="ru-RU" sz="2800" smtClean="0">
                <a:solidFill>
                  <a:srgbClr val="C00000"/>
                </a:solidFill>
              </a:rPr>
              <a:t>Нестандартные задания</a:t>
            </a:r>
            <a:r>
              <a:rPr lang="ru-RU" altLang="ru-RU" sz="2800" smtClean="0"/>
              <a:t>.</a:t>
            </a:r>
            <a:br>
              <a:rPr lang="ru-RU" altLang="ru-RU" sz="2800" smtClean="0"/>
            </a:br>
            <a:r>
              <a:rPr lang="ru-RU" altLang="ru-RU" sz="2800" smtClean="0">
                <a:solidFill>
                  <a:srgbClr val="0066FF"/>
                </a:solidFill>
              </a:rPr>
              <a:t>Создание ХОККУ(хайку). Японская стихотворная форма, трехстишие в 17 слогов. Главное – намек.</a:t>
            </a:r>
            <a:endParaRPr lang="ru-RU" altLang="ru-RU" sz="2800" smtClean="0"/>
          </a:p>
        </p:txBody>
      </p:sp>
      <p:sp>
        <p:nvSpPr>
          <p:cNvPr id="409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mtClean="0">
                <a:solidFill>
                  <a:srgbClr val="C00000"/>
                </a:solidFill>
              </a:rPr>
              <a:t>Задание: написать хокку по рассказу И.С.Тургенева «Бирюк». </a:t>
            </a:r>
            <a:endParaRPr lang="ru-RU" altLang="ru-RU" smtClean="0"/>
          </a:p>
          <a:p>
            <a:pPr>
              <a:buFontTx/>
              <a:buNone/>
            </a:pPr>
            <a:r>
              <a:rPr lang="ru-RU" altLang="ru-RU" sz="2800" smtClean="0"/>
              <a:t>1. Бирюк угрюмый.</a:t>
            </a:r>
          </a:p>
          <a:p>
            <a:pPr>
              <a:buFontTx/>
              <a:buNone/>
            </a:pPr>
            <a:r>
              <a:rPr lang="ru-RU" altLang="ru-RU" sz="2800" smtClean="0"/>
              <a:t>Почему же он такой?</a:t>
            </a:r>
          </a:p>
          <a:p>
            <a:pPr>
              <a:buFontTx/>
              <a:buNone/>
            </a:pPr>
            <a:r>
              <a:rPr lang="ru-RU" altLang="ru-RU" sz="2800" smtClean="0"/>
              <a:t>Виновата жизнь</a:t>
            </a:r>
          </a:p>
          <a:p>
            <a:pPr>
              <a:buFontTx/>
              <a:buNone/>
            </a:pPr>
            <a:r>
              <a:rPr lang="ru-RU" altLang="ru-RU" sz="2800" smtClean="0"/>
              <a:t>2.У бирюка дочка,</a:t>
            </a:r>
          </a:p>
          <a:p>
            <a:pPr>
              <a:buFontTx/>
              <a:buNone/>
            </a:pPr>
            <a:r>
              <a:rPr lang="ru-RU" altLang="ru-RU" sz="2800" smtClean="0"/>
              <a:t>Хорошенькая девочка.</a:t>
            </a:r>
          </a:p>
          <a:p>
            <a:pPr>
              <a:buFontTx/>
              <a:buNone/>
            </a:pPr>
            <a:r>
              <a:rPr lang="ru-RU" altLang="ru-RU" sz="2800" smtClean="0"/>
              <a:t>Всё умеет делать.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Задание для развития оригинальности мышления</a:t>
            </a:r>
          </a:p>
        </p:txBody>
      </p:sp>
      <p:sp>
        <p:nvSpPr>
          <p:cNvPr id="419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smtClean="0"/>
              <a:t> Учащимся старшего школьного возраста предлагаю творческие задания, развивающие беглость, гибкость и оригинальность мышления. К примеру, на  уроке литературы понять значение «говорящих  фамилий», например, фамилия Манилова при изучении поэмы Н.В.Гоголя «Мертвые души». Строим ассоциативные ряды: «манить – заманивать, звать лестью, обнадеживать, обещать, обманывать, дурачить, мерещиться» - «манна… ждать как манны небесной – бездеятельность, ожидание чуда» - «мание – по манию руки, по мановению чьему-то, по волшебству»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Алгоритм написания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</a:rPr>
              <a:t>синквейна</a:t>
            </a:r>
            <a:endParaRPr lang="ru-RU" dirty="0"/>
          </a:p>
        </p:txBody>
      </p:sp>
      <p:sp>
        <p:nvSpPr>
          <p:cNvPr id="430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2400" u="sng" smtClean="0"/>
              <a:t>1 строка </a:t>
            </a:r>
            <a:r>
              <a:rPr lang="ru-RU" altLang="ru-RU" sz="2400" smtClean="0"/>
              <a:t>– одно существительное, выражающее главную тему cинквейна.</a:t>
            </a:r>
          </a:p>
          <a:p>
            <a:r>
              <a:rPr lang="ru-RU" altLang="ru-RU" sz="2400" u="sng" smtClean="0"/>
              <a:t>2 строка </a:t>
            </a:r>
            <a:r>
              <a:rPr lang="ru-RU" altLang="ru-RU" sz="2400" smtClean="0"/>
              <a:t>– два прилагательных, выражающих главную мысль.</a:t>
            </a:r>
          </a:p>
          <a:p>
            <a:r>
              <a:rPr lang="ru-RU" altLang="ru-RU" sz="2400" u="sng" smtClean="0"/>
              <a:t>3 строка </a:t>
            </a:r>
            <a:r>
              <a:rPr lang="ru-RU" altLang="ru-RU" sz="2400" smtClean="0"/>
              <a:t>– три глагола, описывающие действия в рамках темы.</a:t>
            </a:r>
          </a:p>
          <a:p>
            <a:r>
              <a:rPr lang="ru-RU" altLang="ru-RU" sz="2400" u="sng" smtClean="0"/>
              <a:t>4 строка </a:t>
            </a:r>
            <a:r>
              <a:rPr lang="ru-RU" altLang="ru-RU" sz="2400" smtClean="0"/>
              <a:t>– фраза, несущая определенный смысл.</a:t>
            </a:r>
          </a:p>
          <a:p>
            <a:r>
              <a:rPr lang="ru-RU" altLang="ru-RU" sz="2400" u="sng" smtClean="0"/>
              <a:t>5 строка </a:t>
            </a:r>
            <a:r>
              <a:rPr lang="ru-RU" altLang="ru-RU" sz="2400" smtClean="0"/>
              <a:t>– одно слово - заключение в форме существительного (ассоциация с первым словом</a:t>
            </a:r>
            <a:r>
              <a:rPr lang="ru-RU" altLang="ru-RU" sz="2400" i="1" smtClean="0"/>
              <a:t>).</a:t>
            </a:r>
            <a:endParaRPr lang="ru-RU" altLang="ru-RU" sz="2400" smtClean="0"/>
          </a:p>
          <a:p>
            <a:endParaRPr lang="ru-RU" altLang="ru-RU" sz="2400" smtClean="0"/>
          </a:p>
          <a:p>
            <a:pPr>
              <a:buFontTx/>
              <a:buNone/>
            </a:pPr>
            <a:endParaRPr lang="ru-RU" alt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ru-RU" altLang="ru-RU" smtClean="0"/>
          </a:p>
        </p:txBody>
      </p:sp>
      <p:sp>
        <p:nvSpPr>
          <p:cNvPr id="44035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Пример синквейна</a:t>
            </a:r>
          </a:p>
        </p:txBody>
      </p:sp>
      <p:graphicFrame>
        <p:nvGraphicFramePr>
          <p:cNvPr id="10" name="Содержимое 3"/>
          <p:cNvGraphicFramePr>
            <a:graphicFrameLocks/>
          </p:cNvGraphicFramePr>
          <p:nvPr/>
        </p:nvGraphicFramePr>
        <p:xfrm>
          <a:off x="920750" y="1643063"/>
          <a:ext cx="7923213" cy="34417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924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8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62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МИР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46" marR="91446" marT="45714" marB="45714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ВОЙНА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14" marB="45714">
                    <a:solidFill>
                      <a:schemeClr val="bg2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007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Гармоничный,</a:t>
                      </a:r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 светлый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Оберегает, радует, бодрит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Мир надо беречь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tx1"/>
                          </a:solidFill>
                        </a:rPr>
                        <a:t>Жизнь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 marL="91446" marR="91446" marT="45714" marB="45714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bg1"/>
                          </a:solidFill>
                        </a:rPr>
                        <a:t>Беспощадная,</a:t>
                      </a:r>
                      <a:r>
                        <a:rPr lang="ru-RU" sz="2800" baseline="0" dirty="0" smtClean="0">
                          <a:solidFill>
                            <a:schemeClr val="bg1"/>
                          </a:solidFill>
                        </a:rPr>
                        <a:t> жестокая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bg1"/>
                          </a:solidFill>
                        </a:rPr>
                        <a:t>Убивают, взрывают, расстреливают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bg1"/>
                          </a:solidFill>
                        </a:rPr>
                        <a:t>Война – это зло</a:t>
                      </a:r>
                    </a:p>
                    <a:p>
                      <a:pPr algn="ctr"/>
                      <a:r>
                        <a:rPr lang="ru-RU" sz="2800" baseline="0" dirty="0" smtClean="0">
                          <a:solidFill>
                            <a:schemeClr val="bg1"/>
                          </a:solidFill>
                        </a:rPr>
                        <a:t>Смерть</a:t>
                      </a:r>
                      <a:endParaRPr lang="ru-RU" sz="2800" dirty="0">
                        <a:solidFill>
                          <a:schemeClr val="bg1"/>
                        </a:solidFill>
                      </a:endParaRPr>
                    </a:p>
                  </a:txBody>
                  <a:tcPr marL="91446" marR="91446" marT="45714" marB="45714">
                    <a:solidFill>
                      <a:schemeClr val="bg2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Буриме</a:t>
            </a:r>
          </a:p>
        </p:txBody>
      </p:sp>
      <p:sp>
        <p:nvSpPr>
          <p:cNvPr id="450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Творческое задание, которое пришло к нам из Франции, </a:t>
            </a:r>
            <a:r>
              <a:rPr lang="ru-RU" altLang="ru-RU" b="1" smtClean="0"/>
              <a:t>- буриме</a:t>
            </a:r>
            <a:r>
              <a:rPr lang="ru-RU" altLang="ru-RU" smtClean="0"/>
              <a:t> / написание стихотворения на заданные рифмы /. </a:t>
            </a:r>
          </a:p>
          <a:p>
            <a:pPr>
              <a:buFontTx/>
              <a:buNone/>
            </a:pPr>
            <a:r>
              <a:rPr lang="ru-RU" altLang="ru-RU" i="1" smtClean="0"/>
              <a:t>Наступила осень </a:t>
            </a:r>
            <a:r>
              <a:rPr lang="ru-RU" altLang="ru-RU" b="1" smtClean="0"/>
              <a:t>золотая.</a:t>
            </a:r>
            <a:endParaRPr lang="ru-RU" altLang="ru-RU" smtClean="0"/>
          </a:p>
          <a:p>
            <a:pPr>
              <a:buFontTx/>
              <a:buNone/>
            </a:pPr>
            <a:r>
              <a:rPr lang="ru-RU" altLang="ru-RU" i="1" smtClean="0"/>
              <a:t>Листья, падая, кружатся и </a:t>
            </a:r>
            <a:r>
              <a:rPr lang="ru-RU" altLang="ru-RU" b="1" smtClean="0"/>
              <a:t>летят.</a:t>
            </a:r>
            <a:endParaRPr lang="ru-RU" altLang="ru-RU" smtClean="0"/>
          </a:p>
          <a:p>
            <a:pPr>
              <a:buFontTx/>
              <a:buNone/>
            </a:pPr>
            <a:r>
              <a:rPr lang="ru-RU" altLang="ru-RU" i="1" smtClean="0"/>
              <a:t>И с печальным криком </a:t>
            </a:r>
            <a:r>
              <a:rPr lang="ru-RU" altLang="ru-RU" b="1" smtClean="0"/>
              <a:t>улетая</a:t>
            </a:r>
            <a:r>
              <a:rPr lang="ru-RU" altLang="ru-RU" i="1" smtClean="0"/>
              <a:t>,</a:t>
            </a:r>
            <a:endParaRPr lang="ru-RU" altLang="ru-RU" smtClean="0"/>
          </a:p>
          <a:p>
            <a:pPr>
              <a:buFontTx/>
              <a:buNone/>
            </a:pPr>
            <a:r>
              <a:rPr lang="ru-RU" altLang="ru-RU" i="1" smtClean="0"/>
              <a:t>Птицы стаями на юг</a:t>
            </a:r>
            <a:r>
              <a:rPr lang="ru-RU" altLang="ru-RU" b="1" smtClean="0"/>
              <a:t> спешат.</a:t>
            </a:r>
            <a:r>
              <a:rPr lang="ru-RU" altLang="ru-RU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>
                <a:solidFill>
                  <a:srgbClr val="C00000"/>
                </a:solidFill>
              </a:rPr>
              <a:t>Центон (литературная игра)</a:t>
            </a:r>
          </a:p>
        </p:txBody>
      </p:sp>
      <p:sp>
        <p:nvSpPr>
          <p:cNvPr id="460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Изучая басни И.А.Крылова, я познакомила пятиклассников с </a:t>
            </a:r>
            <a:r>
              <a:rPr lang="ru-RU" altLang="ru-RU" b="1" smtClean="0"/>
              <a:t>центоном.</a:t>
            </a:r>
            <a:endParaRPr lang="ru-RU" altLang="ru-RU" smtClean="0"/>
          </a:p>
          <a:p>
            <a:r>
              <a:rPr lang="ru-RU" altLang="ru-RU" sz="2400" smtClean="0"/>
              <a:t>Первоначально так называлось у древних римлян одеяло из цветных лоскутков. Желая выразить своё уважение к какому-нибудь знаменитому поэту, они составляли из его строк стихотворения, которые называли центонами. Позже это стало литературной игрой. Ведь забавно соединить вместе строчки из разных стихотворений. </a:t>
            </a:r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C00000"/>
                </a:solidFill>
              </a:rPr>
              <a:t>Пример центона</a:t>
            </a:r>
          </a:p>
        </p:txBody>
      </p:sp>
      <p:sp>
        <p:nvSpPr>
          <p:cNvPr id="471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2000" i="1" smtClean="0"/>
              <a:t>Однажды Лебедь, Рак да Щука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Везти с поклажей воз взялись.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Отколе ни возьмись, навстречу Моська им.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Их увидав, и ну на них метаться.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Ей с дубу ворон говорит: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«Соседка, перестань срамиться,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Смотри, уж ты хрипишь».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«Ничуть меня то не тревожит;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Вот то-то мне и духу придаёт,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Что я совсем без драки,</a:t>
            </a:r>
            <a:endParaRPr lang="ru-RU" altLang="ru-RU" sz="2000" smtClean="0"/>
          </a:p>
          <a:p>
            <a:pPr>
              <a:buFontTx/>
              <a:buNone/>
            </a:pPr>
            <a:r>
              <a:rPr lang="ru-RU" altLang="ru-RU" sz="2000" i="1" smtClean="0"/>
              <a:t>Могу попасть в большие забияки».</a:t>
            </a:r>
            <a:endParaRPr lang="ru-RU" altLang="ru-RU" sz="2000" smtClean="0"/>
          </a:p>
          <a:p>
            <a:pPr>
              <a:buFontTx/>
              <a:buNone/>
            </a:pP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smtClean="0">
                <a:solidFill>
                  <a:srgbClr val="C00000"/>
                </a:solidFill>
              </a:rPr>
              <a:t>Объясните смысл крылатых выражений из басен Крылова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«Слона-то я и не приметил»</a:t>
            </a:r>
          </a:p>
          <a:p>
            <a:pPr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«А воз и ныне там»</a:t>
            </a:r>
          </a:p>
          <a:p>
            <a:pPr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«На задних лапках я хожу»</a:t>
            </a:r>
          </a:p>
          <a:p>
            <a:pPr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«Когда в товарищах согласья нет, на лад их дело не пойдет»</a:t>
            </a:r>
          </a:p>
          <a:p>
            <a:pPr>
              <a:defRPr/>
            </a:pP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u="sng" smtClean="0">
                <a:solidFill>
                  <a:srgbClr val="C00000"/>
                </a:solidFill>
              </a:rPr>
              <a:t>Нестандартные задания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</a:rPr>
              <a:t>Урок-суд по роману Ф.М.Достоевского «Преступление и наказание». </a:t>
            </a:r>
            <a:r>
              <a:rPr lang="ru-RU" sz="2800" dirty="0" smtClean="0">
                <a:solidFill>
                  <a:srgbClr val="00B050"/>
                </a:solidFill>
              </a:rPr>
              <a:t>(Технология «Дебаты»).</a:t>
            </a:r>
          </a:p>
          <a:p>
            <a:pPr>
              <a:buFontTx/>
              <a:buNone/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Тема: преступление и наказание Родиона Раскольникова.</a:t>
            </a:r>
          </a:p>
          <a:p>
            <a:pPr>
              <a:buFontTx/>
              <a:buNone/>
              <a:defRPr/>
            </a:pP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</a:rPr>
              <a:t>Каждый ученик получает свою роль: судья, прокурор, адвокат, Лужин, Соня, присяжные заседатели. Ученики выступают как творцы соответствующих монологов.</a:t>
            </a:r>
          </a:p>
          <a:p>
            <a:pPr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Литературные игры.</a:t>
            </a:r>
          </a:p>
        </p:txBody>
      </p:sp>
      <p:sp>
        <p:nvSpPr>
          <p:cNvPr id="501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mtClean="0"/>
              <a:t>Участие в игре требует от учащихся не только знания текста художественного произведения, но и общей эрудиции,осведомленности в области музыки, живописи и,конечно, находчивости и смекалки. Очень нравятся детям игры «Что? Где? Когда?», «Умники и умницы»,</a:t>
            </a:r>
          </a:p>
          <a:p>
            <a:pPr>
              <a:buFontTx/>
              <a:buNone/>
            </a:pPr>
            <a:r>
              <a:rPr lang="ru-RU" altLang="ru-RU" smtClean="0"/>
              <a:t>«Своя игра»</a:t>
            </a:r>
          </a:p>
          <a:p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>Инсценировка басен И.А.Крылова</a:t>
            </a:r>
          </a:p>
        </p:txBody>
      </p:sp>
      <p:pic>
        <p:nvPicPr>
          <p:cNvPr id="51203" name="Picture 4" descr="C:\Users\Геннадий\AppData\Local\Temp\Rar$DIa1480.35987\20201013_0953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025" y="1412875"/>
            <a:ext cx="3756025" cy="5005388"/>
          </a:xfrm>
          <a:noFill/>
        </p:spPr>
      </p:pic>
      <p:pic>
        <p:nvPicPr>
          <p:cNvPr id="51204" name="Picture 4" descr="C:\Users\Геннадий\Desktop\2016 год\мой учитель года\фото для презентации\IMG_720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2788" y="4149725"/>
            <a:ext cx="2843212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5" descr="C:\Users\Геннадий\Desktop\2016 год\мой учитель года\фото для презентации\IMG_718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4938" y="4149725"/>
            <a:ext cx="32400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6" descr="C:\Users\Геннадий\Desktop\2016 год\мой учитель года\фото для презентации\IMG_718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4438" y="1628775"/>
            <a:ext cx="3765550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smtClean="0">
                <a:solidFill>
                  <a:srgbClr val="C00000"/>
                </a:solidFill>
              </a:rPr>
              <a:t>Создание иллюстраций к изученным произведениям на уроке литературы</a:t>
            </a:r>
          </a:p>
        </p:txBody>
      </p:sp>
      <p:pic>
        <p:nvPicPr>
          <p:cNvPr id="52227" name="Picture 5" descr="C:\Users\Геннадий\AppData\Local\Temp\Rar$DIa1480.40749\20210302_09240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7600" y="4076700"/>
            <a:ext cx="370522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Picture 6" descr="C:\Users\Геннадий\AppData\Local\Temp\Rar$DIa1480.44068\20210305_10445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0700" y="1268413"/>
            <a:ext cx="3803650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2" descr="C:\Users\Геннадий\Desktop\IMG-20250915-WA000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4850" y="1341438"/>
            <a:ext cx="3952875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smtClean="0">
                <a:solidFill>
                  <a:srgbClr val="C00000"/>
                </a:solidFill>
              </a:rPr>
              <a:t>Создание иллюстраций к изученным произведениям на уроке литературы</a:t>
            </a:r>
            <a:endParaRPr lang="ru-RU" altLang="ru-RU" sz="3200" smtClean="0"/>
          </a:p>
        </p:txBody>
      </p:sp>
      <p:pic>
        <p:nvPicPr>
          <p:cNvPr id="53251" name="Picture 3" descr="C:\Users\Геннадий\Desktop\20260414_1053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1025" y="1557338"/>
            <a:ext cx="3684588" cy="491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4" descr="C:\Users\Геннадий\AppData\Local\Temp\Rar$DIa1480.28940\20200904_1112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1838" y="1484313"/>
            <a:ext cx="3890962" cy="51847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C00000"/>
                </a:solidFill>
              </a:rPr>
              <a:t>Демонстрация презентаций</a:t>
            </a:r>
          </a:p>
        </p:txBody>
      </p:sp>
      <p:pic>
        <p:nvPicPr>
          <p:cNvPr id="54275" name="Picture 4" descr="C:\Users\Геннадий\Desktop\20260415_120542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4850" y="1700213"/>
            <a:ext cx="3840163" cy="2881312"/>
          </a:xfrm>
          <a:noFill/>
        </p:spPr>
      </p:pic>
      <p:pic>
        <p:nvPicPr>
          <p:cNvPr id="54276" name="Picture 5" descr="C:\Users\Геннадий\Desktop\20260415_12111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3363" y="1700213"/>
            <a:ext cx="3840162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FF0000"/>
                </a:solidFill>
              </a:rPr>
              <a:t>Внеурочная деятельность</a:t>
            </a:r>
          </a:p>
        </p:txBody>
      </p:sp>
      <p:sp>
        <p:nvSpPr>
          <p:cNvPr id="552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ru-RU" sz="1800" smtClean="0"/>
              <a:t>Внеурочная работа по литературе является неотъемлемой</a:t>
            </a:r>
          </a:p>
          <a:p>
            <a:pPr>
              <a:buFontTx/>
              <a:buNone/>
            </a:pPr>
            <a:r>
              <a:rPr lang="ru-RU" altLang="ru-RU" sz="1800" smtClean="0"/>
              <a:t>частью учебно-воспитательной работы и представляет собой</a:t>
            </a:r>
          </a:p>
          <a:p>
            <a:pPr>
              <a:buFontTx/>
              <a:buNone/>
            </a:pPr>
            <a:r>
              <a:rPr lang="ru-RU" altLang="ru-RU" sz="1800" smtClean="0"/>
              <a:t>обязательный элемент оптимально организованного учебного</a:t>
            </a:r>
          </a:p>
          <a:p>
            <a:pPr>
              <a:buFontTx/>
              <a:buNone/>
            </a:pPr>
            <a:r>
              <a:rPr lang="ru-RU" altLang="ru-RU" sz="1800" smtClean="0"/>
              <a:t>процесса. Это мощное дополнительное средство</a:t>
            </a:r>
          </a:p>
          <a:p>
            <a:pPr>
              <a:buFontTx/>
              <a:buNone/>
            </a:pPr>
            <a:r>
              <a:rPr lang="ru-RU" altLang="ru-RU" sz="1800" smtClean="0"/>
              <a:t>формирования у школьников интереса к предмету, расширения</a:t>
            </a:r>
          </a:p>
          <a:p>
            <a:pPr>
              <a:buFontTx/>
              <a:buNone/>
            </a:pPr>
            <a:r>
              <a:rPr lang="ru-RU" altLang="ru-RU" sz="1800" smtClean="0"/>
              <a:t>и углубления знаний, приобретаемых школьниками на уроках. </a:t>
            </a:r>
          </a:p>
          <a:p>
            <a:pPr>
              <a:buFontTx/>
              <a:buNone/>
            </a:pPr>
            <a:r>
              <a:rPr lang="ru-RU" altLang="ru-RU" sz="1800" smtClean="0"/>
              <a:t>• Внеклассной работе я уделяю большое внимание, так как она</a:t>
            </a:r>
          </a:p>
          <a:p>
            <a:pPr>
              <a:buFontTx/>
              <a:buNone/>
            </a:pPr>
            <a:r>
              <a:rPr lang="ru-RU" altLang="ru-RU" sz="1800" smtClean="0"/>
              <a:t>способствует более глубокому осознанию приобретенных на</a:t>
            </a:r>
          </a:p>
          <a:p>
            <a:pPr>
              <a:buFontTx/>
              <a:buNone/>
            </a:pPr>
            <a:r>
              <a:rPr lang="ru-RU" altLang="ru-RU" sz="1800" smtClean="0"/>
              <a:t>уроке знаний, помогая тем самым качественнее усвоить</a:t>
            </a:r>
          </a:p>
          <a:p>
            <a:pPr>
              <a:buFontTx/>
              <a:buNone/>
            </a:pPr>
            <a:r>
              <a:rPr lang="ru-RU" altLang="ru-RU" sz="1800" smtClean="0"/>
              <a:t>программный материал, совершенствовать полученные навыки,</a:t>
            </a:r>
          </a:p>
          <a:p>
            <a:pPr>
              <a:buFontTx/>
              <a:buNone/>
            </a:pPr>
            <a:r>
              <a:rPr lang="ru-RU" altLang="ru-RU" sz="1800" smtClean="0"/>
              <a:t>расширяет кругозор учащихся, развивает их творческие</a:t>
            </a:r>
          </a:p>
          <a:p>
            <a:pPr>
              <a:buFontTx/>
              <a:buNone/>
            </a:pPr>
            <a:r>
              <a:rPr lang="ru-RU" altLang="ru-RU" sz="1800" smtClean="0"/>
              <a:t>возможности, повышает общую культуру.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FF0000"/>
                </a:solidFill>
              </a:rPr>
              <a:t>Организация праздников</a:t>
            </a:r>
            <a:br>
              <a:rPr lang="ru-RU" altLang="ru-RU" u="sng" smtClean="0">
                <a:solidFill>
                  <a:srgbClr val="FF0000"/>
                </a:solidFill>
              </a:rPr>
            </a:br>
            <a:r>
              <a:rPr lang="ru-RU" altLang="ru-RU" u="sng" smtClean="0">
                <a:solidFill>
                  <a:srgbClr val="0000CC"/>
                </a:solidFill>
              </a:rPr>
              <a:t>День родного языка </a:t>
            </a:r>
          </a:p>
        </p:txBody>
      </p:sp>
      <p:pic>
        <p:nvPicPr>
          <p:cNvPr id="56323" name="Picture 4" descr="C:\Users\Геннадий\AppData\Local\Temp\Rar$DIa3712.48416\IMG-20240221-WA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8950" y="1773238"/>
            <a:ext cx="3394075" cy="4525962"/>
          </a:xfrm>
          <a:noFill/>
        </p:spPr>
      </p:pic>
      <p:pic>
        <p:nvPicPr>
          <p:cNvPr id="56324" name="Picture 5" descr="C:\Users\Геннадий\AppData\Local\Temp\Rar$DIa2892.41488\IMG-20230929-WA001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8338" y="1773238"/>
            <a:ext cx="300196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FF0000"/>
                </a:solidFill>
              </a:rPr>
              <a:t>Организация праздников</a:t>
            </a:r>
            <a:br>
              <a:rPr lang="ru-RU" altLang="ru-RU" u="sng" smtClean="0">
                <a:solidFill>
                  <a:srgbClr val="FF0000"/>
                </a:solidFill>
              </a:rPr>
            </a:br>
            <a:r>
              <a:rPr lang="ru-RU" altLang="ru-RU" u="sng" smtClean="0">
                <a:solidFill>
                  <a:srgbClr val="0000CC"/>
                </a:solidFill>
              </a:rPr>
              <a:t>День родного языка </a:t>
            </a:r>
            <a:endParaRPr lang="ru-RU" altLang="ru-RU" smtClean="0"/>
          </a:p>
        </p:txBody>
      </p:sp>
      <p:pic>
        <p:nvPicPr>
          <p:cNvPr id="57347" name="Picture 3" descr="C:\Users\Геннадий\AppData\Local\Temp\Rar$DIa4232.19661\20230222_09081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5925" y="1700213"/>
            <a:ext cx="2963863" cy="3960812"/>
          </a:xfrm>
          <a:noFill/>
        </p:spPr>
      </p:pic>
      <p:pic>
        <p:nvPicPr>
          <p:cNvPr id="57348" name="Picture 4" descr="C:\Users\Геннадий\Desktop\IMG-20220425-WA001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4575" y="1916113"/>
            <a:ext cx="3084513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5" descr="C:\Users\Геннадий\Desktop\20250221_100029 (1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1788" y="1628775"/>
            <a:ext cx="3021012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FF0000"/>
                </a:solidFill>
              </a:rPr>
              <a:t>Организация праздников</a:t>
            </a:r>
            <a:br>
              <a:rPr lang="ru-RU" altLang="ru-RU" u="sng" smtClean="0">
                <a:solidFill>
                  <a:srgbClr val="FF0000"/>
                </a:solidFill>
              </a:rPr>
            </a:br>
            <a:r>
              <a:rPr lang="ru-RU" altLang="ru-RU" u="sng" smtClean="0">
                <a:solidFill>
                  <a:srgbClr val="0000CC"/>
                </a:solidFill>
              </a:rPr>
              <a:t>День родного языка </a:t>
            </a:r>
            <a:endParaRPr lang="ru-RU" altLang="ru-RU" smtClean="0"/>
          </a:p>
        </p:txBody>
      </p:sp>
      <p:pic>
        <p:nvPicPr>
          <p:cNvPr id="58371" name="Picture 2" descr="C:\Users\Геннадий\Desktop\20250221_093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025" y="1628775"/>
            <a:ext cx="2881313" cy="3840163"/>
          </a:xfrm>
          <a:noFill/>
        </p:spPr>
      </p:pic>
      <p:pic>
        <p:nvPicPr>
          <p:cNvPr id="58372" name="Picture 3" descr="C:\Users\Геннадий\Desktop\20250221_10033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4663" y="1557338"/>
            <a:ext cx="2881312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4" descr="C:\Users\Геннадий\Desktop\20260220_10221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4213" y="4248150"/>
            <a:ext cx="3481387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5" descr="C:\Users\Геннадий\Desktop\20260220_095018 (1)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7238" y="1557338"/>
            <a:ext cx="3192462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00CC"/>
                </a:solidFill>
              </a:rPr>
              <a:t>«Масленица»</a:t>
            </a:r>
          </a:p>
        </p:txBody>
      </p:sp>
      <p:pic>
        <p:nvPicPr>
          <p:cNvPr id="59395" name="Picture 2" descr="C:\Users\Геннадий\AppData\Local\Temp\Rar$DIa3712.1477\IMG-20240315-WA000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1266825"/>
            <a:ext cx="5256213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3" descr="C:\Users\Геннадий\AppData\Local\Temp\Rar$DIa3712.4904\IMG-20240315-WA00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08763" y="1268413"/>
            <a:ext cx="2022475" cy="4525962"/>
          </a:xfrm>
          <a:noFill/>
        </p:spPr>
      </p:pic>
      <p:pic>
        <p:nvPicPr>
          <p:cNvPr id="59397" name="Picture 4" descr="C:\Users\Геннадий\AppData\Local\Temp\Rar$DIa2892.29813\IMG-20230220-WA0004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3" y="3789363"/>
            <a:ext cx="547846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0000CC"/>
                </a:solidFill>
              </a:rPr>
              <a:t>«Масленица»</a:t>
            </a:r>
          </a:p>
        </p:txBody>
      </p:sp>
      <p:pic>
        <p:nvPicPr>
          <p:cNvPr id="60419" name="Picture 2" descr="C:\Users\Геннадий\AppData\Local\Temp\Rar$DIa2892.36652\IMG-20230220-WA00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96975"/>
            <a:ext cx="5073650" cy="2266950"/>
          </a:xfrm>
          <a:noFill/>
        </p:spPr>
      </p:pic>
      <p:pic>
        <p:nvPicPr>
          <p:cNvPr id="60420" name="Picture 4" descr="C:\Users\Геннадий\Desktop\IMG-20250228-WA002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196975"/>
            <a:ext cx="48768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5" descr="C:\Users\Геннадий\Desktop\20250228_12324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050" y="3716338"/>
            <a:ext cx="3840163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6" descr="C:\Users\Геннадий\Desktop\20260220_114939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8075" y="3429000"/>
            <a:ext cx="244792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7" descr="C:\Users\Геннадий\Desktop\20260220_111853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8538" y="3500438"/>
            <a:ext cx="2517775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00CC"/>
                </a:solidFill>
              </a:rPr>
              <a:t>«День славянской письменности»</a:t>
            </a:r>
          </a:p>
        </p:txBody>
      </p:sp>
      <p:pic>
        <p:nvPicPr>
          <p:cNvPr id="61443" name="Picture 2" descr="C:\Users\Геннадий\AppData\Local\Temp\Rar$DIa5628.7669\IMG-20240326-WA0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0750" y="1412875"/>
            <a:ext cx="3394075" cy="4525963"/>
          </a:xfrm>
          <a:noFill/>
        </p:spPr>
      </p:pic>
      <p:pic>
        <p:nvPicPr>
          <p:cNvPr id="61444" name="Picture 3" descr="C:\Users\Геннадий\AppData\Local\Temp\Rar$DIa4040.25846\IMG-20240326-WA002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4800" y="1484313"/>
            <a:ext cx="3348038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Участие в конкурсах и тематических акциях</a:t>
            </a:r>
          </a:p>
        </p:txBody>
      </p:sp>
      <p:sp>
        <p:nvSpPr>
          <p:cNvPr id="624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00CC"/>
                </a:solidFill>
              </a:rPr>
              <a:t>Акция «Блокадный хлеб»</a:t>
            </a:r>
          </a:p>
        </p:txBody>
      </p:sp>
      <p:pic>
        <p:nvPicPr>
          <p:cNvPr id="62468" name="Picture 4" descr="C:\Users\Геннадий\Desktop\Screenshot_20260412-191544_Gallery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1425" y="1397000"/>
            <a:ext cx="2519363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5" descr="C:\Users\Геннадий\Desktop\i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288" y="2205038"/>
            <a:ext cx="5103812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Участие в конкурсах и тематических акциях</a:t>
            </a:r>
            <a:endParaRPr lang="ru-RU" altLang="ru-RU" smtClean="0"/>
          </a:p>
        </p:txBody>
      </p:sp>
      <p:sp>
        <p:nvSpPr>
          <p:cNvPr id="634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00CC"/>
                </a:solidFill>
              </a:rPr>
              <a:t>Акция «Классика победы»</a:t>
            </a:r>
          </a:p>
        </p:txBody>
      </p:sp>
      <p:pic>
        <p:nvPicPr>
          <p:cNvPr id="63492" name="Picture 4" descr="C:\Users\Геннадий\Desktop\Screenshot_20260412-191040_Gall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8450" y="2276475"/>
            <a:ext cx="5946775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u="sng" smtClean="0">
                <a:solidFill>
                  <a:srgbClr val="FF0000"/>
                </a:solidFill>
              </a:rPr>
              <a:t>Всероссийский флешмоб «Мой язык – моя гордость» Номинация «Художественное слово»</a:t>
            </a:r>
          </a:p>
        </p:txBody>
      </p:sp>
      <p:pic>
        <p:nvPicPr>
          <p:cNvPr id="64515" name="Picture 2" descr="C:\Users\Геннадий\Desktop\Screenshot_20260412-184325_Gallery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412875"/>
            <a:ext cx="4908550" cy="2736850"/>
          </a:xfrm>
          <a:noFill/>
        </p:spPr>
      </p:pic>
      <p:pic>
        <p:nvPicPr>
          <p:cNvPr id="64516" name="Picture 3" descr="C:\Users\Геннадий\Desktop\Screenshot_20260412-184425_Gallery (1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6500" y="3141663"/>
            <a:ext cx="4889500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800000"/>
                </a:solidFill>
              </a:rPr>
              <a:t>Акция «Патриотическое стихотворение»</a:t>
            </a:r>
          </a:p>
        </p:txBody>
      </p:sp>
      <p:pic>
        <p:nvPicPr>
          <p:cNvPr id="65539" name="Picture 2" descr="C:\Users\Геннадий\Desktop\Фото для аттестации\20220318_1222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159125" y="1600200"/>
            <a:ext cx="3449638" cy="5257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Участие моих учеников в творческих конкурсах и акциях</a:t>
            </a:r>
          </a:p>
        </p:txBody>
      </p:sp>
      <p:sp>
        <p:nvSpPr>
          <p:cNvPr id="665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00CC"/>
                </a:solidFill>
              </a:rPr>
              <a:t>Конкурс «Живая классика»</a:t>
            </a:r>
          </a:p>
        </p:txBody>
      </p:sp>
      <p:pic>
        <p:nvPicPr>
          <p:cNvPr id="66564" name="Picture 2" descr="C:\Users\Геннадий\AppData\Local\Temp\Rar$DIa4288.21706\786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925" y="2781300"/>
            <a:ext cx="422433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3" descr="C:\Users\Геннадий\AppData\Local\Temp\Rar$DIa5628.10089\IMG-20240326-WA001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7100" y="2781300"/>
            <a:ext cx="47371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Участие моих учеников в творческих конкурсах и акциях</a:t>
            </a:r>
            <a:endParaRPr lang="ru-RU" altLang="ru-RU" smtClean="0"/>
          </a:p>
        </p:txBody>
      </p:sp>
      <p:sp>
        <p:nvSpPr>
          <p:cNvPr id="675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Конкурс  «Живая классика»</a:t>
            </a:r>
          </a:p>
        </p:txBody>
      </p:sp>
      <p:pic>
        <p:nvPicPr>
          <p:cNvPr id="67588" name="Picture 3" descr="C:\Users\Геннадий\AppData\Local\Temp\Rar$DIa2892.44588\IMG-20230929-WA001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3" y="2205038"/>
            <a:ext cx="4681537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5" descr="C:\Users\Геннадий\Desktop\20250219_14074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900" y="2205038"/>
            <a:ext cx="384016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Участие моих учеников в творческих конкурсах и акциях</a:t>
            </a:r>
            <a:endParaRPr lang="ru-RU" altLang="ru-RU" smtClean="0"/>
          </a:p>
        </p:txBody>
      </p:sp>
      <p:sp>
        <p:nvSpPr>
          <p:cNvPr id="686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solidFill>
                  <a:srgbClr val="0000CC"/>
                </a:solidFill>
              </a:rPr>
              <a:t>Конкурс «Благовест»</a:t>
            </a:r>
          </a:p>
        </p:txBody>
      </p:sp>
      <p:pic>
        <p:nvPicPr>
          <p:cNvPr id="68612" name="Picture 2" descr="C:\Users\Геннадий\Desktop\Фото для аттестации\IMG-20220428-WA00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825" y="2205038"/>
            <a:ext cx="2951163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3" descr="C:\Users\Геннадий\AppData\Local\Temp\Rar$DIa3712.43601\20210513_135000(1)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84575" y="2205038"/>
            <a:ext cx="246380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4" descr="C:\Users\Геннадий\AppData\Local\Temp\Rar$DIa5628.18574\IMG-20240326-WA001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688" y="2276475"/>
            <a:ext cx="286543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u="sng" smtClean="0">
                <a:solidFill>
                  <a:srgbClr val="C00000"/>
                </a:solidFill>
              </a:rPr>
              <a:t>Участие моих учеников в творческих конкурсах и акциях</a:t>
            </a:r>
            <a:endParaRPr lang="ru-RU" altLang="ru-RU" smtClean="0"/>
          </a:p>
        </p:txBody>
      </p:sp>
      <p:sp>
        <p:nvSpPr>
          <p:cNvPr id="696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/>
              <a:t>Конкурс «Благовест»</a:t>
            </a:r>
          </a:p>
          <a:p>
            <a:endParaRPr lang="ru-RU" altLang="ru-RU" smtClean="0"/>
          </a:p>
          <a:p>
            <a:endParaRPr lang="ru-RU" altLang="ru-RU" smtClean="0"/>
          </a:p>
        </p:txBody>
      </p:sp>
      <p:pic>
        <p:nvPicPr>
          <p:cNvPr id="69636" name="Picture 2" descr="C:\Users\Геннадий\Desktop\IMG-20240517-WA000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4350" y="2133600"/>
            <a:ext cx="5781675" cy="434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>
                <a:solidFill>
                  <a:schemeClr val="folHlink"/>
                </a:solidFill>
              </a:rPr>
              <a:t>Результаты работы:</a:t>
            </a:r>
          </a:p>
        </p:txBody>
      </p:sp>
      <p:sp>
        <p:nvSpPr>
          <p:cNvPr id="389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41338" y="1428750"/>
            <a:ext cx="8915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у учащихся развиваются творческие способности, что выражается в продуктивной творческой деятельности;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проявляется умение общаться друг с другом и с учителем, слушать и слышать;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появляется самостоятельность и своя точка зрения;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атмосфера творчества на уроках способствует положительной мотивации процесса обучения, эмоциональной близости учеников и учителя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2108</TotalTime>
  <Words>3058</Words>
  <Application>Microsoft Office PowerPoint</Application>
  <PresentationFormat>Лист A4 (210x297 мм)</PresentationFormat>
  <Paragraphs>330</Paragraphs>
  <Slides>68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68</vt:i4>
      </vt:variant>
    </vt:vector>
  </HeadingPairs>
  <TitlesOfParts>
    <vt:vector size="76" baseType="lpstr">
      <vt:lpstr>Georgia</vt:lpstr>
      <vt:lpstr>Arial</vt:lpstr>
      <vt:lpstr>Calibri</vt:lpstr>
      <vt:lpstr>Times New Roman</vt:lpstr>
      <vt:lpstr>Bookman Old Style</vt:lpstr>
      <vt:lpstr>Monotype Corsiva</vt:lpstr>
      <vt:lpstr>Wingdings</vt:lpstr>
      <vt:lpstr>Оформление по умолчанию</vt:lpstr>
      <vt:lpstr>Презентация PowerPoint</vt:lpstr>
      <vt:lpstr>Презентация PowerPoint</vt:lpstr>
      <vt:lpstr>Прежде всего, для себя определила     цель:</vt:lpstr>
      <vt:lpstr>Презентация PowerPoint</vt:lpstr>
      <vt:lpstr>Презентация PowerPoint</vt:lpstr>
      <vt:lpstr>Презентация PowerPoint</vt:lpstr>
      <vt:lpstr>Творческая деятельность при изучении   русского языка</vt:lpstr>
      <vt:lpstr> Задания для  развития творческих способностей на уроках русского языка</vt:lpstr>
      <vt:lpstr>«Подбери пару»</vt:lpstr>
      <vt:lpstr>Задания для  развития творческих способностей на уроках русского языка</vt:lpstr>
      <vt:lpstr>   Словарно-орфографическая разминка  (Например, можно прочитать стихотворение Новеллы Матвеевой «Одеть» и «надеть» и предложить ученикам решить, в каких ситуациях мы пользуемся каждым из этих слов. Какая строчка стихотворения помогает нам сделать вывод?) </vt:lpstr>
      <vt:lpstr>«Бином фантазии». </vt:lpstr>
      <vt:lpstr>Пример текста - бинома</vt:lpstr>
      <vt:lpstr>Презентация PowerPoint</vt:lpstr>
      <vt:lpstr>Нестандартные задания</vt:lpstr>
      <vt:lpstr>Задания, ориентированные на развитие воображения</vt:lpstr>
      <vt:lpstr> Музыкальное сочинение</vt:lpstr>
      <vt:lpstr>Обучение изложению</vt:lpstr>
      <vt:lpstr>Презентация PowerPoint</vt:lpstr>
      <vt:lpstr>Презентация PowerPoint</vt:lpstr>
      <vt:lpstr>Творческий диктант с продолжением:</vt:lpstr>
      <vt:lpstr> «Весёлый» диктант. </vt:lpstr>
      <vt:lpstr>«Весёлый диктант»</vt:lpstr>
      <vt:lpstr>Редактирование текста</vt:lpstr>
      <vt:lpstr>Игры на уроках </vt:lpstr>
      <vt:lpstr> Игры на уроках </vt:lpstr>
      <vt:lpstr>Игры на уроках</vt:lpstr>
      <vt:lpstr>Игра «Кто больше слов?»</vt:lpstr>
      <vt:lpstr>Игры на уроках русского языка</vt:lpstr>
      <vt:lpstr>Творческие задания с элементами изобразительного творчества</vt:lpstr>
      <vt:lpstr>Использование иллюстраций для запоминания правописания слов и орфоэпических норм</vt:lpstr>
      <vt:lpstr>Весёлые «запоминалки»</vt:lpstr>
      <vt:lpstr>Весёлые «запоминалки»</vt:lpstr>
      <vt:lpstr>Весёлые «запоминалки»</vt:lpstr>
      <vt:lpstr>Весёлые «запоминалки»</vt:lpstr>
      <vt:lpstr> Творческая деятельность учащихся при изучении литературы складывается из:  </vt:lpstr>
      <vt:lpstr>Приемы для развития творческих способностей на уроках литературы</vt:lpstr>
      <vt:lpstr>Приемы для развития творческих способностей на уроках литературы</vt:lpstr>
      <vt:lpstr> Нестандартные задания. Создание ХОККУ(хайку). Японская стихотворная форма, трехстишие в 17 слогов. Главное – намек.</vt:lpstr>
      <vt:lpstr>Задание для развития оригинальности мышления</vt:lpstr>
      <vt:lpstr>Алгоритм написания синквейна</vt:lpstr>
      <vt:lpstr>Пример синквейна</vt:lpstr>
      <vt:lpstr>Буриме</vt:lpstr>
      <vt:lpstr>Центон (литературная игра)</vt:lpstr>
      <vt:lpstr>Пример центона</vt:lpstr>
      <vt:lpstr>Объясните смысл крылатых выражений из басен Крылова</vt:lpstr>
      <vt:lpstr>Нестандартные задания</vt:lpstr>
      <vt:lpstr>Литературные игры.</vt:lpstr>
      <vt:lpstr>Инсценировка басен И.А.Крылова</vt:lpstr>
      <vt:lpstr>Создание иллюстраций к изученным произведениям на уроке литературы</vt:lpstr>
      <vt:lpstr>Создание иллюстраций к изученным произведениям на уроке литературы</vt:lpstr>
      <vt:lpstr>Демонстрация презентаций</vt:lpstr>
      <vt:lpstr>Внеурочная деятельность</vt:lpstr>
      <vt:lpstr>Организация праздников День родного языка </vt:lpstr>
      <vt:lpstr>Организация праздников День родного языка </vt:lpstr>
      <vt:lpstr>Организация праздников День родного языка </vt:lpstr>
      <vt:lpstr>«Масленица»</vt:lpstr>
      <vt:lpstr>«Масленица»</vt:lpstr>
      <vt:lpstr>«День славянской письменности»</vt:lpstr>
      <vt:lpstr>Участие в конкурсах и тематических акциях</vt:lpstr>
      <vt:lpstr>Участие в конкурсах и тематических акциях</vt:lpstr>
      <vt:lpstr>Всероссийский флешмоб «Мой язык – моя гордость» Номинация «Художественное слово»</vt:lpstr>
      <vt:lpstr>Акция «Патриотическое стихотворение»</vt:lpstr>
      <vt:lpstr>Участие моих учеников в творческих конкурсах и акциях</vt:lpstr>
      <vt:lpstr>Участие моих учеников в творческих конкурсах и акциях</vt:lpstr>
      <vt:lpstr>Участие моих учеников в творческих конкурсах и акциях</vt:lpstr>
      <vt:lpstr>Участие моих учеников в творческих конкурсах и акциях</vt:lpstr>
      <vt:lpstr>Результаты работы:</vt:lpstr>
    </vt:vector>
  </TitlesOfParts>
  <Company>МОУ Лицей №21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127</cp:revision>
  <dcterms:created xsi:type="dcterms:W3CDTF">2008-11-30T08:50:27Z</dcterms:created>
  <dcterms:modified xsi:type="dcterms:W3CDTF">2026-10-20T15:57:47Z</dcterms:modified>
</cp:coreProperties>
</file>